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7"/>
  </p:notesMasterIdLst>
  <p:sldIdLst>
    <p:sldId id="257" r:id="rId2"/>
    <p:sldId id="258" r:id="rId3"/>
    <p:sldId id="261" r:id="rId4"/>
    <p:sldId id="262" r:id="rId5"/>
    <p:sldId id="263" r:id="rId6"/>
    <p:sldId id="264" r:id="rId7"/>
    <p:sldId id="265" r:id="rId8"/>
    <p:sldId id="267" r:id="rId9"/>
    <p:sldId id="268" r:id="rId10"/>
    <p:sldId id="274" r:id="rId11"/>
    <p:sldId id="273" r:id="rId12"/>
    <p:sldId id="272" r:id="rId13"/>
    <p:sldId id="271" r:id="rId14"/>
    <p:sldId id="275" r:id="rId15"/>
    <p:sldId id="276" r:id="rId16"/>
    <p:sldId id="277" r:id="rId17"/>
    <p:sldId id="278" r:id="rId18"/>
    <p:sldId id="279" r:id="rId19"/>
    <p:sldId id="286" r:id="rId20"/>
    <p:sldId id="281" r:id="rId21"/>
    <p:sldId id="288" r:id="rId22"/>
    <p:sldId id="290" r:id="rId23"/>
    <p:sldId id="289" r:id="rId24"/>
    <p:sldId id="291" r:id="rId25"/>
    <p:sldId id="292" r:id="rId26"/>
    <p:sldId id="293" r:id="rId27"/>
    <p:sldId id="284" r:id="rId28"/>
    <p:sldId id="285" r:id="rId29"/>
    <p:sldId id="294" r:id="rId30"/>
    <p:sldId id="295" r:id="rId31"/>
    <p:sldId id="296" r:id="rId32"/>
    <p:sldId id="297" r:id="rId33"/>
    <p:sldId id="299" r:id="rId34"/>
    <p:sldId id="300" r:id="rId35"/>
    <p:sldId id="301" r:id="rId36"/>
    <p:sldId id="302" r:id="rId37"/>
    <p:sldId id="329" r:id="rId38"/>
    <p:sldId id="330" r:id="rId39"/>
    <p:sldId id="331" r:id="rId40"/>
    <p:sldId id="332" r:id="rId41"/>
    <p:sldId id="333" r:id="rId42"/>
    <p:sldId id="334" r:id="rId43"/>
    <p:sldId id="303" r:id="rId44"/>
    <p:sldId id="304" r:id="rId45"/>
    <p:sldId id="305" r:id="rId46"/>
    <p:sldId id="306" r:id="rId47"/>
    <p:sldId id="307" r:id="rId48"/>
    <p:sldId id="308" r:id="rId49"/>
    <p:sldId id="310" r:id="rId50"/>
    <p:sldId id="311" r:id="rId51"/>
    <p:sldId id="312" r:id="rId52"/>
    <p:sldId id="335" r:id="rId53"/>
    <p:sldId id="336" r:id="rId54"/>
    <p:sldId id="316" r:id="rId55"/>
    <p:sldId id="315" r:id="rId56"/>
    <p:sldId id="317" r:id="rId57"/>
    <p:sldId id="318" r:id="rId58"/>
    <p:sldId id="319" r:id="rId59"/>
    <p:sldId id="320" r:id="rId60"/>
    <p:sldId id="322" r:id="rId61"/>
    <p:sldId id="323" r:id="rId62"/>
    <p:sldId id="324" r:id="rId63"/>
    <p:sldId id="337" r:id="rId64"/>
    <p:sldId id="328" r:id="rId65"/>
    <p:sldId id="32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07" d="100"/>
          <a:sy n="107" d="100"/>
        </p:scale>
        <p:origin x="138"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5F7C2-CC5A-4703-8ADC-6B3854913DE6}" type="datetimeFigureOut">
              <a:rPr lang="en-US" smtClean="0"/>
              <a:t>5/6/2016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F0017-0255-4AFB-91F4-20C6D5BF5340}" type="slidenum">
              <a:rPr lang="en-US" smtClean="0"/>
              <a:t>‹#›</a:t>
            </a:fld>
            <a:endParaRPr lang="en-US"/>
          </a:p>
        </p:txBody>
      </p:sp>
    </p:spTree>
    <p:extLst>
      <p:ext uri="{BB962C8B-B14F-4D97-AF65-F5344CB8AC3E}">
        <p14:creationId xmlns:p14="http://schemas.microsoft.com/office/powerpoint/2010/main" val="1695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3BA3DA-F753-4F90-813A-DF3B648C110E}" type="slidenum">
              <a:rPr lang="en-US" smtClean="0"/>
              <a:t>1</a:t>
            </a:fld>
            <a:endParaRPr lang="en-US"/>
          </a:p>
        </p:txBody>
      </p:sp>
    </p:spTree>
    <p:extLst>
      <p:ext uri="{BB962C8B-B14F-4D97-AF65-F5344CB8AC3E}">
        <p14:creationId xmlns:p14="http://schemas.microsoft.com/office/powerpoint/2010/main" val="2849031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3BA3DA-F753-4F90-813A-DF3B648C110E}" type="slidenum">
              <a:rPr lang="en-US" smtClean="0"/>
              <a:t>2</a:t>
            </a:fld>
            <a:endParaRPr lang="en-US"/>
          </a:p>
        </p:txBody>
      </p:sp>
    </p:spTree>
    <p:extLst>
      <p:ext uri="{BB962C8B-B14F-4D97-AF65-F5344CB8AC3E}">
        <p14:creationId xmlns:p14="http://schemas.microsoft.com/office/powerpoint/2010/main" val="249649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F0017-0255-4AFB-91F4-20C6D5BF5340}" type="slidenum">
              <a:rPr lang="en-US" smtClean="0"/>
              <a:t>7</a:t>
            </a:fld>
            <a:endParaRPr lang="en-US"/>
          </a:p>
        </p:txBody>
      </p:sp>
    </p:spTree>
    <p:extLst>
      <p:ext uri="{BB962C8B-B14F-4D97-AF65-F5344CB8AC3E}">
        <p14:creationId xmlns:p14="http://schemas.microsoft.com/office/powerpoint/2010/main" val="49957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F0017-0255-4AFB-91F4-20C6D5BF5340}" type="slidenum">
              <a:rPr lang="en-US" smtClean="0"/>
              <a:t>18</a:t>
            </a:fld>
            <a:endParaRPr lang="en-US"/>
          </a:p>
        </p:txBody>
      </p:sp>
    </p:spTree>
    <p:extLst>
      <p:ext uri="{BB962C8B-B14F-4D97-AF65-F5344CB8AC3E}">
        <p14:creationId xmlns:p14="http://schemas.microsoft.com/office/powerpoint/2010/main" val="177533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F0017-0255-4AFB-91F4-20C6D5BF5340}" type="slidenum">
              <a:rPr lang="en-US" smtClean="0"/>
              <a:t>19</a:t>
            </a:fld>
            <a:endParaRPr lang="en-US"/>
          </a:p>
        </p:txBody>
      </p:sp>
    </p:spTree>
    <p:extLst>
      <p:ext uri="{BB962C8B-B14F-4D97-AF65-F5344CB8AC3E}">
        <p14:creationId xmlns:p14="http://schemas.microsoft.com/office/powerpoint/2010/main" val="3188076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F0017-0255-4AFB-91F4-20C6D5BF5340}" type="slidenum">
              <a:rPr lang="en-US" smtClean="0"/>
              <a:t>33</a:t>
            </a:fld>
            <a:endParaRPr lang="en-US"/>
          </a:p>
        </p:txBody>
      </p:sp>
    </p:spTree>
    <p:extLst>
      <p:ext uri="{BB962C8B-B14F-4D97-AF65-F5344CB8AC3E}">
        <p14:creationId xmlns:p14="http://schemas.microsoft.com/office/powerpoint/2010/main" val="225716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F0017-0255-4AFB-91F4-20C6D5BF5340}" type="slidenum">
              <a:rPr lang="en-US" smtClean="0"/>
              <a:t>34</a:t>
            </a:fld>
            <a:endParaRPr lang="en-US"/>
          </a:p>
        </p:txBody>
      </p:sp>
    </p:spTree>
    <p:extLst>
      <p:ext uri="{BB962C8B-B14F-4D97-AF65-F5344CB8AC3E}">
        <p14:creationId xmlns:p14="http://schemas.microsoft.com/office/powerpoint/2010/main" val="191252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F0017-0255-4AFB-91F4-20C6D5BF5340}" type="slidenum">
              <a:rPr lang="en-US" smtClean="0"/>
              <a:t>35</a:t>
            </a:fld>
            <a:endParaRPr lang="en-US"/>
          </a:p>
        </p:txBody>
      </p:sp>
    </p:spTree>
    <p:extLst>
      <p:ext uri="{BB962C8B-B14F-4D97-AF65-F5344CB8AC3E}">
        <p14:creationId xmlns:p14="http://schemas.microsoft.com/office/powerpoint/2010/main" val="1186602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1C99D0-8036-401A-B20B-4B59E0667BE0}" type="datetime1">
              <a:rPr lang="en-US" smtClean="0"/>
              <a:t>5/6/2016</a:t>
            </a:fld>
            <a:endParaRPr lang="en-US"/>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a:t>
            </a:fld>
            <a:endParaRPr lang="en-US"/>
          </a:p>
        </p:txBody>
      </p:sp>
    </p:spTree>
    <p:extLst>
      <p:ext uri="{BB962C8B-B14F-4D97-AF65-F5344CB8AC3E}">
        <p14:creationId xmlns:p14="http://schemas.microsoft.com/office/powerpoint/2010/main" val="2929734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484B26-0A5E-48DC-BBFD-ED3BA0F920C2}" type="datetime1">
              <a:rPr lang="en-US" smtClean="0"/>
              <a:t>5/6/2016</a:t>
            </a:fld>
            <a:endParaRPr lang="en-US"/>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a:t>
            </a:fld>
            <a:endParaRPr lang="en-US"/>
          </a:p>
        </p:txBody>
      </p:sp>
    </p:spTree>
    <p:extLst>
      <p:ext uri="{BB962C8B-B14F-4D97-AF65-F5344CB8AC3E}">
        <p14:creationId xmlns:p14="http://schemas.microsoft.com/office/powerpoint/2010/main" val="331371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5E18C-C981-480D-8A36-77B8F1A9D1BC}" type="datetime1">
              <a:rPr lang="en-US" smtClean="0"/>
              <a:t>5/6/2016</a:t>
            </a:fld>
            <a:endParaRPr lang="en-US"/>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a:t>
            </a:fld>
            <a:endParaRPr lang="en-US"/>
          </a:p>
        </p:txBody>
      </p:sp>
    </p:spTree>
    <p:extLst>
      <p:ext uri="{BB962C8B-B14F-4D97-AF65-F5344CB8AC3E}">
        <p14:creationId xmlns:p14="http://schemas.microsoft.com/office/powerpoint/2010/main" val="193457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7185EE-B939-44CC-A695-D38E702D5A7A}" type="datetime1">
              <a:rPr lang="en-US" smtClean="0"/>
              <a:t>5/6/2016</a:t>
            </a:fld>
            <a:endParaRPr lang="en-US"/>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a:t>
            </a:fld>
            <a:endParaRPr lang="en-US"/>
          </a:p>
        </p:txBody>
      </p:sp>
    </p:spTree>
    <p:extLst>
      <p:ext uri="{BB962C8B-B14F-4D97-AF65-F5344CB8AC3E}">
        <p14:creationId xmlns:p14="http://schemas.microsoft.com/office/powerpoint/2010/main" val="282046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76C0B7-413A-40B4-AB2C-47ED345F6A28}" type="datetime1">
              <a:rPr lang="en-US" smtClean="0"/>
              <a:t>5/6/2016</a:t>
            </a:fld>
            <a:endParaRPr lang="en-US"/>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a:t>
            </a:fld>
            <a:endParaRPr lang="en-US"/>
          </a:p>
        </p:txBody>
      </p:sp>
    </p:spTree>
    <p:extLst>
      <p:ext uri="{BB962C8B-B14F-4D97-AF65-F5344CB8AC3E}">
        <p14:creationId xmlns:p14="http://schemas.microsoft.com/office/powerpoint/2010/main" val="400286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E378DF-FF11-4922-83DA-75B8300CE971}" type="datetime1">
              <a:rPr lang="en-US" smtClean="0"/>
              <a:t>5/6/2016</a:t>
            </a:fld>
            <a:endParaRPr lang="en-US"/>
          </a:p>
        </p:txBody>
      </p:sp>
      <p:sp>
        <p:nvSpPr>
          <p:cNvPr id="6" name="Footer Placeholder 5"/>
          <p:cNvSpPr>
            <a:spLocks noGrp="1"/>
          </p:cNvSpPr>
          <p:nvPr>
            <p:ph type="ftr" sz="quarter" idx="11"/>
          </p:nvPr>
        </p:nvSpPr>
        <p:spPr/>
        <p:txBody>
          <a:bodyPr/>
          <a:lstStyle/>
          <a:p>
            <a:r>
              <a:rPr lang="en-US" smtClean="0"/>
              <a:t>EECT 175 - S1C</a:t>
            </a:r>
            <a:endParaRPr lang="en-US"/>
          </a:p>
        </p:txBody>
      </p:sp>
      <p:sp>
        <p:nvSpPr>
          <p:cNvPr id="7" name="Slide Number Placeholder 6"/>
          <p:cNvSpPr>
            <a:spLocks noGrp="1"/>
          </p:cNvSpPr>
          <p:nvPr>
            <p:ph type="sldNum" sz="quarter" idx="12"/>
          </p:nvPr>
        </p:nvSpPr>
        <p:spPr/>
        <p:txBody>
          <a:bodyPr/>
          <a:lstStyle/>
          <a:p>
            <a:fld id="{C7945B98-44FB-4FF3-8A95-2CBCDE132D24}" type="slidenum">
              <a:rPr lang="en-US" smtClean="0"/>
              <a:t>‹#›</a:t>
            </a:fld>
            <a:endParaRPr lang="en-US"/>
          </a:p>
        </p:txBody>
      </p:sp>
    </p:spTree>
    <p:extLst>
      <p:ext uri="{BB962C8B-B14F-4D97-AF65-F5344CB8AC3E}">
        <p14:creationId xmlns:p14="http://schemas.microsoft.com/office/powerpoint/2010/main" val="384973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6E4468-D0BF-4048-B164-5E29BAAACDB3}" type="datetime1">
              <a:rPr lang="en-US" smtClean="0"/>
              <a:t>5/6/2016</a:t>
            </a:fld>
            <a:endParaRPr lang="en-US"/>
          </a:p>
        </p:txBody>
      </p:sp>
      <p:sp>
        <p:nvSpPr>
          <p:cNvPr id="8" name="Footer Placeholder 7"/>
          <p:cNvSpPr>
            <a:spLocks noGrp="1"/>
          </p:cNvSpPr>
          <p:nvPr>
            <p:ph type="ftr" sz="quarter" idx="11"/>
          </p:nvPr>
        </p:nvSpPr>
        <p:spPr/>
        <p:txBody>
          <a:bodyPr/>
          <a:lstStyle/>
          <a:p>
            <a:r>
              <a:rPr lang="en-US" smtClean="0"/>
              <a:t>EECT 175 - S1C</a:t>
            </a:r>
            <a:endParaRPr lang="en-US"/>
          </a:p>
        </p:txBody>
      </p:sp>
      <p:sp>
        <p:nvSpPr>
          <p:cNvPr id="9" name="Slide Number Placeholder 8"/>
          <p:cNvSpPr>
            <a:spLocks noGrp="1"/>
          </p:cNvSpPr>
          <p:nvPr>
            <p:ph type="sldNum" sz="quarter" idx="12"/>
          </p:nvPr>
        </p:nvSpPr>
        <p:spPr/>
        <p:txBody>
          <a:bodyPr/>
          <a:lstStyle/>
          <a:p>
            <a:fld id="{C7945B98-44FB-4FF3-8A95-2CBCDE132D24}" type="slidenum">
              <a:rPr lang="en-US" smtClean="0"/>
              <a:t>‹#›</a:t>
            </a:fld>
            <a:endParaRPr lang="en-US"/>
          </a:p>
        </p:txBody>
      </p:sp>
    </p:spTree>
    <p:extLst>
      <p:ext uri="{BB962C8B-B14F-4D97-AF65-F5344CB8AC3E}">
        <p14:creationId xmlns:p14="http://schemas.microsoft.com/office/powerpoint/2010/main" val="3518923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E6C73B-AE1B-4C28-AE71-DE07579206EC}" type="datetime1">
              <a:rPr lang="en-US" smtClean="0"/>
              <a:t>5/6/2016</a:t>
            </a:fld>
            <a:endParaRPr lang="en-US"/>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a:t>
            </a:fld>
            <a:endParaRPr lang="en-US"/>
          </a:p>
        </p:txBody>
      </p:sp>
    </p:spTree>
    <p:extLst>
      <p:ext uri="{BB962C8B-B14F-4D97-AF65-F5344CB8AC3E}">
        <p14:creationId xmlns:p14="http://schemas.microsoft.com/office/powerpoint/2010/main" val="1716185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A30E37-DF86-44A6-8F83-E95B6E63A7CC}" type="datetime1">
              <a:rPr lang="en-US" smtClean="0"/>
              <a:t>5/6/2016</a:t>
            </a:fld>
            <a:endParaRPr lang="en-US"/>
          </a:p>
        </p:txBody>
      </p:sp>
      <p:sp>
        <p:nvSpPr>
          <p:cNvPr id="3" name="Footer Placeholder 2"/>
          <p:cNvSpPr>
            <a:spLocks noGrp="1"/>
          </p:cNvSpPr>
          <p:nvPr>
            <p:ph type="ftr" sz="quarter" idx="11"/>
          </p:nvPr>
        </p:nvSpPr>
        <p:spPr/>
        <p:txBody>
          <a:bodyPr/>
          <a:lstStyle/>
          <a:p>
            <a:r>
              <a:rPr lang="en-US" smtClean="0"/>
              <a:t>EECT 175 - S1C</a:t>
            </a:r>
            <a:endParaRPr lang="en-US"/>
          </a:p>
        </p:txBody>
      </p:sp>
      <p:sp>
        <p:nvSpPr>
          <p:cNvPr id="4" name="Slide Number Placeholder 3"/>
          <p:cNvSpPr>
            <a:spLocks noGrp="1"/>
          </p:cNvSpPr>
          <p:nvPr>
            <p:ph type="sldNum" sz="quarter" idx="12"/>
          </p:nvPr>
        </p:nvSpPr>
        <p:spPr/>
        <p:txBody>
          <a:bodyPr/>
          <a:lstStyle/>
          <a:p>
            <a:fld id="{C7945B98-44FB-4FF3-8A95-2CBCDE132D24}" type="slidenum">
              <a:rPr lang="en-US" smtClean="0"/>
              <a:t>‹#›</a:t>
            </a:fld>
            <a:endParaRPr lang="en-US"/>
          </a:p>
        </p:txBody>
      </p:sp>
    </p:spTree>
    <p:extLst>
      <p:ext uri="{BB962C8B-B14F-4D97-AF65-F5344CB8AC3E}">
        <p14:creationId xmlns:p14="http://schemas.microsoft.com/office/powerpoint/2010/main" val="1967977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D13A0-2481-4A96-B755-C2247853CB7C}" type="datetime1">
              <a:rPr lang="en-US" smtClean="0"/>
              <a:t>5/6/2016</a:t>
            </a:fld>
            <a:endParaRPr lang="en-US"/>
          </a:p>
        </p:txBody>
      </p:sp>
      <p:sp>
        <p:nvSpPr>
          <p:cNvPr id="6" name="Footer Placeholder 5"/>
          <p:cNvSpPr>
            <a:spLocks noGrp="1"/>
          </p:cNvSpPr>
          <p:nvPr>
            <p:ph type="ftr" sz="quarter" idx="11"/>
          </p:nvPr>
        </p:nvSpPr>
        <p:spPr/>
        <p:txBody>
          <a:bodyPr/>
          <a:lstStyle/>
          <a:p>
            <a:r>
              <a:rPr lang="en-US" smtClean="0"/>
              <a:t>EECT 175 - S1C</a:t>
            </a:r>
            <a:endParaRPr lang="en-US"/>
          </a:p>
        </p:txBody>
      </p:sp>
      <p:sp>
        <p:nvSpPr>
          <p:cNvPr id="7" name="Slide Number Placeholder 6"/>
          <p:cNvSpPr>
            <a:spLocks noGrp="1"/>
          </p:cNvSpPr>
          <p:nvPr>
            <p:ph type="sldNum" sz="quarter" idx="12"/>
          </p:nvPr>
        </p:nvSpPr>
        <p:spPr/>
        <p:txBody>
          <a:bodyPr/>
          <a:lstStyle/>
          <a:p>
            <a:fld id="{C7945B98-44FB-4FF3-8A95-2CBCDE132D24}" type="slidenum">
              <a:rPr lang="en-US" smtClean="0"/>
              <a:t>‹#›</a:t>
            </a:fld>
            <a:endParaRPr lang="en-US"/>
          </a:p>
        </p:txBody>
      </p:sp>
    </p:spTree>
    <p:extLst>
      <p:ext uri="{BB962C8B-B14F-4D97-AF65-F5344CB8AC3E}">
        <p14:creationId xmlns:p14="http://schemas.microsoft.com/office/powerpoint/2010/main" val="4247952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2BF0CC-2F20-4123-8F91-C062754D2F2A}" type="datetime1">
              <a:rPr lang="en-US" smtClean="0"/>
              <a:t>5/6/2016</a:t>
            </a:fld>
            <a:endParaRPr lang="en-US"/>
          </a:p>
        </p:txBody>
      </p:sp>
      <p:sp>
        <p:nvSpPr>
          <p:cNvPr id="6" name="Footer Placeholder 5"/>
          <p:cNvSpPr>
            <a:spLocks noGrp="1"/>
          </p:cNvSpPr>
          <p:nvPr>
            <p:ph type="ftr" sz="quarter" idx="11"/>
          </p:nvPr>
        </p:nvSpPr>
        <p:spPr/>
        <p:txBody>
          <a:bodyPr/>
          <a:lstStyle/>
          <a:p>
            <a:r>
              <a:rPr lang="en-US" smtClean="0"/>
              <a:t>EECT 175 - S1C</a:t>
            </a:r>
            <a:endParaRPr lang="en-US"/>
          </a:p>
        </p:txBody>
      </p:sp>
      <p:sp>
        <p:nvSpPr>
          <p:cNvPr id="7" name="Slide Number Placeholder 6"/>
          <p:cNvSpPr>
            <a:spLocks noGrp="1"/>
          </p:cNvSpPr>
          <p:nvPr>
            <p:ph type="sldNum" sz="quarter" idx="12"/>
          </p:nvPr>
        </p:nvSpPr>
        <p:spPr/>
        <p:txBody>
          <a:bodyPr/>
          <a:lstStyle/>
          <a:p>
            <a:fld id="{C7945B98-44FB-4FF3-8A95-2CBCDE132D24}" type="slidenum">
              <a:rPr lang="en-US" smtClean="0"/>
              <a:t>‹#›</a:t>
            </a:fld>
            <a:endParaRPr lang="en-US"/>
          </a:p>
        </p:txBody>
      </p:sp>
    </p:spTree>
    <p:extLst>
      <p:ext uri="{BB962C8B-B14F-4D97-AF65-F5344CB8AC3E}">
        <p14:creationId xmlns:p14="http://schemas.microsoft.com/office/powerpoint/2010/main" val="2351371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ACE6D-F998-48AE-B932-9DF2BEE8A8B2}" type="datetime1">
              <a:rPr lang="en-US" smtClean="0"/>
              <a:t>5/6/2016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EECT 175 - S1C</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45B98-44FB-4FF3-8A95-2CBCDE132D24}" type="slidenum">
              <a:rPr lang="en-US" smtClean="0"/>
              <a:t>‹#›</a:t>
            </a:fld>
            <a:endParaRPr lang="en-US"/>
          </a:p>
        </p:txBody>
      </p:sp>
    </p:spTree>
    <p:extLst>
      <p:ext uri="{BB962C8B-B14F-4D97-AF65-F5344CB8AC3E}">
        <p14:creationId xmlns:p14="http://schemas.microsoft.com/office/powerpoint/2010/main" val="2573166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media" Target="../media/media4.MOV"/><Relationship Id="rId7" Type="http://schemas.openxmlformats.org/officeDocument/2006/relationships/image" Target="../media/image45.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44.png"/><Relationship Id="rId5" Type="http://schemas.openxmlformats.org/officeDocument/2006/relationships/slideLayout" Target="../slideLayouts/slideLayout2.xml"/><Relationship Id="rId4" Type="http://schemas.openxmlformats.org/officeDocument/2006/relationships/video" Target="../media/media4.MOV"/></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solidFill>
                  <a:schemeClr val="accent6">
                    <a:lumMod val="75000"/>
                  </a:schemeClr>
                </a:solidFill>
              </a:rPr>
              <a:t>Introduction to Sustainable Electrical </a:t>
            </a:r>
            <a:r>
              <a:rPr lang="en-US" b="1" dirty="0" smtClean="0">
                <a:solidFill>
                  <a:schemeClr val="accent6">
                    <a:lumMod val="75000"/>
                  </a:schemeClr>
                </a:solidFill>
              </a:rPr>
              <a:t>Energy: </a:t>
            </a:r>
            <a:br>
              <a:rPr lang="en-US" b="1" dirty="0" smtClean="0">
                <a:solidFill>
                  <a:schemeClr val="accent6">
                    <a:lumMod val="75000"/>
                  </a:schemeClr>
                </a:solidFill>
              </a:rPr>
            </a:br>
            <a:r>
              <a:rPr lang="en-US" b="1" dirty="0" smtClean="0">
                <a:solidFill>
                  <a:schemeClr val="accent6">
                    <a:lumMod val="75000"/>
                  </a:schemeClr>
                </a:solidFill>
              </a:rPr>
              <a:t>Lab Notebook</a:t>
            </a:r>
            <a:endParaRPr lang="en-US" dirty="0">
              <a:solidFill>
                <a:schemeClr val="accent6">
                  <a:lumMod val="75000"/>
                </a:schemeClr>
              </a:solidFill>
            </a:endParaRPr>
          </a:p>
        </p:txBody>
      </p:sp>
      <p:sp>
        <p:nvSpPr>
          <p:cNvPr id="3" name="Subtitle 2"/>
          <p:cNvSpPr>
            <a:spLocks noGrp="1"/>
          </p:cNvSpPr>
          <p:nvPr>
            <p:ph type="subTitle" idx="1"/>
          </p:nvPr>
        </p:nvSpPr>
        <p:spPr/>
        <p:txBody>
          <a:bodyPr>
            <a:normAutofit/>
          </a:bodyPr>
          <a:lstStyle/>
          <a:p>
            <a:r>
              <a:rPr lang="en-US" i="1" dirty="0" smtClean="0">
                <a:solidFill>
                  <a:schemeClr val="accent6"/>
                </a:solidFill>
              </a:rPr>
              <a:t>Olivia Koehler</a:t>
            </a:r>
          </a:p>
          <a:p>
            <a:r>
              <a:rPr lang="en-US" i="1" dirty="0" smtClean="0">
                <a:solidFill>
                  <a:schemeClr val="accent6"/>
                </a:solidFill>
              </a:rPr>
              <a:t>Spring 2016 (8 wk.)</a:t>
            </a:r>
          </a:p>
          <a:p>
            <a:r>
              <a:rPr lang="en-US" i="1" dirty="0" smtClean="0">
                <a:solidFill>
                  <a:schemeClr val="accent6"/>
                </a:solidFill>
              </a:rPr>
              <a:t>EECT 175 –S1C</a:t>
            </a:r>
          </a:p>
          <a:p>
            <a:endParaRPr lang="en-US" i="1" dirty="0">
              <a:solidFill>
                <a:schemeClr val="accent6"/>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48897" flipH="1">
            <a:off x="141522" y="2355476"/>
            <a:ext cx="1790623" cy="11818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846" y="3272403"/>
            <a:ext cx="2087784" cy="344484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46069" y="3461960"/>
            <a:ext cx="3390107" cy="359167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367158" y="1971561"/>
            <a:ext cx="2601683" cy="2601683"/>
          </a:xfrm>
          <a:prstGeom prst="rect">
            <a:avLst/>
          </a:prstGeom>
        </p:spPr>
      </p:pic>
    </p:spTree>
    <p:extLst>
      <p:ext uri="{BB962C8B-B14F-4D97-AF65-F5344CB8AC3E}">
        <p14:creationId xmlns:p14="http://schemas.microsoft.com/office/powerpoint/2010/main" val="55211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pic>
        <p:nvPicPr>
          <p:cNvPr id="11" name="Picture 10"/>
          <p:cNvPicPr>
            <a:picLocks noChangeAspect="1"/>
          </p:cNvPicPr>
          <p:nvPr/>
        </p:nvPicPr>
        <p:blipFill>
          <a:blip r:embed="rId2"/>
          <a:stretch>
            <a:fillRect/>
          </a:stretch>
        </p:blipFill>
        <p:spPr>
          <a:xfrm>
            <a:off x="6190130" y="1457606"/>
            <a:ext cx="5163670" cy="4444678"/>
          </a:xfrm>
          <a:prstGeom prst="rect">
            <a:avLst/>
          </a:prstGeom>
        </p:spPr>
      </p:pic>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10</a:t>
            </a:fld>
            <a:endParaRPr lang="en-US"/>
          </a:p>
        </p:txBody>
      </p:sp>
      <p:sp>
        <p:nvSpPr>
          <p:cNvPr id="9" name="Content Placeholder 2"/>
          <p:cNvSpPr>
            <a:spLocks noGrp="1"/>
          </p:cNvSpPr>
          <p:nvPr>
            <p:ph idx="1"/>
          </p:nvPr>
        </p:nvSpPr>
        <p:spPr>
          <a:xfrm>
            <a:off x="345143" y="1504276"/>
            <a:ext cx="5750857" cy="5022030"/>
          </a:xfrm>
        </p:spPr>
        <p:txBody>
          <a:bodyPr>
            <a:normAutofit/>
          </a:bodyPr>
          <a:lstStyle/>
          <a:p>
            <a:pPr>
              <a:buFontTx/>
              <a:buChar char="-"/>
            </a:pPr>
            <a:r>
              <a:rPr lang="en-US" dirty="0" smtClean="0">
                <a:solidFill>
                  <a:schemeClr val="accent6"/>
                </a:solidFill>
              </a:rPr>
              <a:t>After connecting the </a:t>
            </a:r>
            <a:r>
              <a:rPr lang="en-US" dirty="0">
                <a:solidFill>
                  <a:schemeClr val="accent6"/>
                </a:solidFill>
              </a:rPr>
              <a:t>LEGO® MINDSTORMS® NXT </a:t>
            </a:r>
            <a:r>
              <a:rPr lang="en-US" dirty="0" smtClean="0">
                <a:solidFill>
                  <a:schemeClr val="accent6"/>
                </a:solidFill>
              </a:rPr>
              <a:t>to the energy meter, the battery quickly began to charge. It did not take long for it to display 100J.</a:t>
            </a:r>
          </a:p>
          <a:p>
            <a:pPr>
              <a:buFontTx/>
              <a:buChar char="-"/>
            </a:pPr>
            <a:endParaRPr lang="en-US" dirty="0" smtClean="0">
              <a:solidFill>
                <a:schemeClr val="accent6"/>
              </a:solidFill>
            </a:endParaRPr>
          </a:p>
          <a:p>
            <a:pPr>
              <a:buFontTx/>
              <a:buChar char="-"/>
            </a:pPr>
            <a:endParaRPr lang="en-US" dirty="0">
              <a:solidFill>
                <a:schemeClr val="accent6"/>
              </a:solidFill>
            </a:endParaRPr>
          </a:p>
          <a:p>
            <a:pPr marL="0" indent="0">
              <a:buNone/>
            </a:pPr>
            <a:r>
              <a:rPr lang="en-US" dirty="0">
                <a:solidFill>
                  <a:schemeClr val="accent6"/>
                </a:solidFill>
              </a:rPr>
              <a:t> </a:t>
            </a:r>
            <a:r>
              <a:rPr lang="en-US" dirty="0" smtClean="0">
                <a:solidFill>
                  <a:schemeClr val="accent6"/>
                </a:solidFill>
              </a:rPr>
              <a:t>**Note: Although 100J is not the max capacity the battery will hold, it is the max value that the meter will display on screen.</a:t>
            </a:r>
          </a:p>
        </p:txBody>
      </p:sp>
    </p:spTree>
    <p:extLst>
      <p:ext uri="{BB962C8B-B14F-4D97-AF65-F5344CB8AC3E}">
        <p14:creationId xmlns:p14="http://schemas.microsoft.com/office/powerpoint/2010/main" val="3980383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pic>
        <p:nvPicPr>
          <p:cNvPr id="3" name="Picture 2"/>
          <p:cNvPicPr>
            <a:picLocks noChangeAspect="1"/>
          </p:cNvPicPr>
          <p:nvPr/>
        </p:nvPicPr>
        <p:blipFill>
          <a:blip r:embed="rId4"/>
          <a:stretch>
            <a:fillRect/>
          </a:stretch>
        </p:blipFill>
        <p:spPr>
          <a:xfrm>
            <a:off x="838200" y="1429870"/>
            <a:ext cx="3755091" cy="5006788"/>
          </a:xfrm>
          <a:prstGeom prst="rect">
            <a:avLst/>
          </a:prstGeom>
        </p:spPr>
      </p:pic>
      <p:pic>
        <p:nvPicPr>
          <p:cNvPr id="4" name="untitl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3906777" y="2525106"/>
            <a:ext cx="5006787" cy="2816318"/>
          </a:xfrm>
          <a:prstGeom prst="rect">
            <a:avLst/>
          </a:prstGeom>
        </p:spPr>
      </p:pic>
      <p:sp>
        <p:nvSpPr>
          <p:cNvPr id="7" name="Content Placeholder 2"/>
          <p:cNvSpPr>
            <a:spLocks noGrp="1"/>
          </p:cNvSpPr>
          <p:nvPr>
            <p:ph idx="1"/>
          </p:nvPr>
        </p:nvSpPr>
        <p:spPr>
          <a:xfrm>
            <a:off x="7888941" y="1429870"/>
            <a:ext cx="4007222" cy="4351338"/>
          </a:xfrm>
        </p:spPr>
        <p:txBody>
          <a:bodyPr>
            <a:normAutofit/>
          </a:bodyPr>
          <a:lstStyle/>
          <a:p>
            <a:pPr>
              <a:buFontTx/>
              <a:buChar char="-"/>
            </a:pPr>
            <a:r>
              <a:rPr lang="en-US" dirty="0" smtClean="0">
                <a:solidFill>
                  <a:schemeClr val="accent6"/>
                </a:solidFill>
              </a:rPr>
              <a:t>The wind turbine was used to discharged the energy meter to ensure room for further experimentation. </a:t>
            </a:r>
            <a:endParaRPr lang="en-US" dirty="0"/>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11</a:t>
            </a:fld>
            <a:endParaRPr lang="en-US"/>
          </a:p>
        </p:txBody>
      </p:sp>
    </p:spTree>
    <p:extLst>
      <p:ext uri="{BB962C8B-B14F-4D97-AF65-F5344CB8AC3E}">
        <p14:creationId xmlns:p14="http://schemas.microsoft.com/office/powerpoint/2010/main" val="390679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Conclusion</a:t>
            </a:r>
            <a:endParaRPr lang="en-US" dirty="0">
              <a:solidFill>
                <a:schemeClr val="accent6"/>
              </a:solidFill>
            </a:endParaRPr>
          </a:p>
        </p:txBody>
      </p:sp>
      <p:sp>
        <p:nvSpPr>
          <p:cNvPr id="3" name="Content Placeholder 2"/>
          <p:cNvSpPr>
            <a:spLocks noGrp="1"/>
          </p:cNvSpPr>
          <p:nvPr>
            <p:ph idx="1"/>
          </p:nvPr>
        </p:nvSpPr>
        <p:spPr/>
        <p:txBody>
          <a:bodyPr/>
          <a:lstStyle/>
          <a:p>
            <a:r>
              <a:rPr lang="en-US" dirty="0" smtClean="0">
                <a:solidFill>
                  <a:schemeClr val="accent6"/>
                </a:solidFill>
              </a:rPr>
              <a:t>Everything worked without issue, the programming directions were straight forward.</a:t>
            </a:r>
          </a:p>
          <a:p>
            <a:pPr marL="0" indent="0">
              <a:buNone/>
            </a:pPr>
            <a:endParaRPr lang="en-US" dirty="0" smtClean="0">
              <a:solidFill>
                <a:schemeClr val="accent6"/>
              </a:solidFill>
            </a:endParaRPr>
          </a:p>
          <a:p>
            <a:pPr marL="0" indent="0">
              <a:buNone/>
            </a:pPr>
            <a:endParaRPr lang="en-US" dirty="0" smtClean="0">
              <a:solidFill>
                <a:schemeClr val="accent6"/>
              </a:solidFill>
            </a:endParaRPr>
          </a:p>
          <a:p>
            <a:r>
              <a:rPr lang="en-US" dirty="0" smtClean="0">
                <a:solidFill>
                  <a:schemeClr val="accent6"/>
                </a:solidFill>
              </a:rPr>
              <a:t>Because of this lab I now know how to program using the LEGO MINDSTORMS </a:t>
            </a:r>
            <a:r>
              <a:rPr lang="en-US" dirty="0">
                <a:solidFill>
                  <a:schemeClr val="accent6"/>
                </a:solidFill>
              </a:rPr>
              <a:t>NXT </a:t>
            </a:r>
            <a:r>
              <a:rPr lang="en-US" dirty="0" smtClean="0">
                <a:solidFill>
                  <a:schemeClr val="accent6"/>
                </a:solidFill>
              </a:rPr>
              <a:t>Software, and will be able to apply this knowledge to future experiments.  </a:t>
            </a:r>
            <a:endParaRPr lang="en-US" dirty="0">
              <a:solidFill>
                <a:schemeClr val="accent6"/>
              </a:solidFill>
            </a:endParaRP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12</a:t>
            </a:fld>
            <a:endParaRPr lang="en-US"/>
          </a:p>
        </p:txBody>
      </p:sp>
    </p:spTree>
    <p:extLst>
      <p:ext uri="{BB962C8B-B14F-4D97-AF65-F5344CB8AC3E}">
        <p14:creationId xmlns:p14="http://schemas.microsoft.com/office/powerpoint/2010/main" val="1543521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Resources </a:t>
            </a:r>
            <a:endParaRPr lang="en-US" dirty="0">
              <a:solidFill>
                <a:schemeClr val="accent6"/>
              </a:solidFill>
            </a:endParaRPr>
          </a:p>
        </p:txBody>
      </p:sp>
      <p:sp>
        <p:nvSpPr>
          <p:cNvPr id="3" name="Content Placeholder 2"/>
          <p:cNvSpPr>
            <a:spLocks noGrp="1"/>
          </p:cNvSpPr>
          <p:nvPr>
            <p:ph idx="1"/>
          </p:nvPr>
        </p:nvSpPr>
        <p:spPr/>
        <p:txBody>
          <a:bodyPr/>
          <a:lstStyle/>
          <a:p>
            <a:r>
              <a:rPr lang="en-US" i="1" dirty="0">
                <a:solidFill>
                  <a:schemeClr val="accent6"/>
                </a:solidFill>
              </a:rPr>
              <a:t>https://</a:t>
            </a:r>
            <a:r>
              <a:rPr lang="en-US" i="1" dirty="0" smtClean="0">
                <a:solidFill>
                  <a:schemeClr val="accent6"/>
                </a:solidFill>
              </a:rPr>
              <a:t>online.ivytech.edu/bbcswebdav/pid-33491191-dt-content-rid-76377175_1/courses/EECT175-S1C-C1-201530/dw_55.pdf </a:t>
            </a:r>
            <a:r>
              <a:rPr lang="en-US" b="1" i="1" dirty="0" smtClean="0">
                <a:solidFill>
                  <a:schemeClr val="accent6"/>
                </a:solidFill>
              </a:rPr>
              <a:t>(Renewable Energy </a:t>
            </a:r>
            <a:r>
              <a:rPr lang="en-US" b="1" dirty="0" smtClean="0">
                <a:solidFill>
                  <a:schemeClr val="accent6"/>
                </a:solidFill>
              </a:rPr>
              <a:t>Manual</a:t>
            </a:r>
            <a:r>
              <a:rPr lang="en-US" b="1" i="1" dirty="0" smtClean="0">
                <a:solidFill>
                  <a:schemeClr val="accent6"/>
                </a:solidFill>
              </a:rPr>
              <a:t>) </a:t>
            </a:r>
            <a:endParaRPr lang="en-US" b="1" dirty="0">
              <a:solidFill>
                <a:schemeClr val="accent6"/>
              </a:solidFill>
            </a:endParaRP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13</a:t>
            </a:fld>
            <a:endParaRPr lang="en-US"/>
          </a:p>
        </p:txBody>
      </p:sp>
    </p:spTree>
    <p:extLst>
      <p:ext uri="{BB962C8B-B14F-4D97-AF65-F5344CB8AC3E}">
        <p14:creationId xmlns:p14="http://schemas.microsoft.com/office/powerpoint/2010/main" val="389159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hollistonreporter.com/pix/articles/2009/11/solar%20panel%20animate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0283" y="2638706"/>
            <a:ext cx="4219294" cy="42192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dirty="0" smtClean="0">
                <a:solidFill>
                  <a:schemeClr val="accent6"/>
                </a:solidFill>
              </a:rPr>
              <a:t>Lab 2</a:t>
            </a:r>
            <a:r>
              <a:rPr lang="en-US" dirty="0">
                <a:solidFill>
                  <a:schemeClr val="accent6"/>
                </a:solidFill>
              </a:rPr>
              <a:t>: Collecting Solar Energy</a:t>
            </a:r>
          </a:p>
        </p:txBody>
      </p:sp>
      <p:sp>
        <p:nvSpPr>
          <p:cNvPr id="3" name="Subtitle 2"/>
          <p:cNvSpPr>
            <a:spLocks noGrp="1"/>
          </p:cNvSpPr>
          <p:nvPr>
            <p:ph type="subTitle" idx="1"/>
          </p:nvPr>
        </p:nvSpPr>
        <p:spPr/>
        <p:txBody>
          <a:bodyPr/>
          <a:lstStyle/>
          <a:p>
            <a:r>
              <a:rPr lang="en-US" i="1" dirty="0" smtClean="0">
                <a:solidFill>
                  <a:schemeClr val="accent6"/>
                </a:solidFill>
              </a:rPr>
              <a:t>3/30/16</a:t>
            </a:r>
            <a:endParaRPr lang="en-US" i="1" dirty="0">
              <a:solidFill>
                <a:schemeClr val="accent6"/>
              </a:solidFill>
            </a:endParaRPr>
          </a:p>
        </p:txBody>
      </p:sp>
    </p:spTree>
    <p:extLst>
      <p:ext uri="{BB962C8B-B14F-4D97-AF65-F5344CB8AC3E}">
        <p14:creationId xmlns:p14="http://schemas.microsoft.com/office/powerpoint/2010/main" val="3094507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Purpose</a:t>
            </a:r>
            <a:endParaRPr lang="en-US" dirty="0">
              <a:solidFill>
                <a:schemeClr val="accent6"/>
              </a:solidFill>
            </a:endParaRPr>
          </a:p>
        </p:txBody>
      </p:sp>
      <p:sp>
        <p:nvSpPr>
          <p:cNvPr id="3" name="Content Placeholder 2"/>
          <p:cNvSpPr>
            <a:spLocks noGrp="1"/>
          </p:cNvSpPr>
          <p:nvPr>
            <p:ph idx="1"/>
          </p:nvPr>
        </p:nvSpPr>
        <p:spPr>
          <a:xfrm>
            <a:off x="838200" y="1825625"/>
            <a:ext cx="10515600" cy="2316069"/>
          </a:xfrm>
        </p:spPr>
        <p:txBody>
          <a:bodyPr>
            <a:normAutofit/>
          </a:bodyPr>
          <a:lstStyle/>
          <a:p>
            <a:pPr>
              <a:buFontTx/>
              <a:buChar char="-"/>
            </a:pPr>
            <a:r>
              <a:rPr lang="en-US" dirty="0" smtClean="0">
                <a:solidFill>
                  <a:schemeClr val="accent6"/>
                </a:solidFill>
              </a:rPr>
              <a:t>To understand how solar panels work in relationship to amount of light delivered to amount of wattage output. </a:t>
            </a:r>
          </a:p>
          <a:p>
            <a:pPr>
              <a:buFontTx/>
              <a:buChar char="-"/>
            </a:pPr>
            <a:endParaRPr lang="en-US" dirty="0">
              <a:solidFill>
                <a:schemeClr val="accent6"/>
              </a:solidFill>
            </a:endParaRPr>
          </a:p>
          <a:p>
            <a:pPr>
              <a:buFontTx/>
              <a:buChar char="-"/>
            </a:pPr>
            <a:r>
              <a:rPr lang="en-US" dirty="0" smtClean="0">
                <a:solidFill>
                  <a:schemeClr val="accent6"/>
                </a:solidFill>
              </a:rPr>
              <a:t>To discover how long it will take to fully charge the energy storage box when certain requirements are met. </a:t>
            </a:r>
            <a:endParaRPr lang="en-US" dirty="0">
              <a:solidFill>
                <a:schemeClr val="accent6"/>
              </a:solidFill>
            </a:endParaRPr>
          </a:p>
          <a:p>
            <a:endParaRPr lang="en-US" dirty="0"/>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15</a:t>
            </a:fld>
            <a:endParaRPr lang="en-US"/>
          </a:p>
        </p:txBody>
      </p:sp>
    </p:spTree>
    <p:extLst>
      <p:ext uri="{BB962C8B-B14F-4D97-AF65-F5344CB8AC3E}">
        <p14:creationId xmlns:p14="http://schemas.microsoft.com/office/powerpoint/2010/main" val="3285014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50193"/>
            <a:ext cx="6503894" cy="3709313"/>
          </a:xfrm>
        </p:spPr>
        <p:txBody>
          <a:bodyPr/>
          <a:lstStyle/>
          <a:p>
            <a:r>
              <a:rPr lang="en-US" dirty="0">
                <a:solidFill>
                  <a:schemeClr val="accent6"/>
                </a:solidFill>
              </a:rPr>
              <a:t>(1) Energy </a:t>
            </a:r>
            <a:r>
              <a:rPr lang="en-US" dirty="0" smtClean="0">
                <a:solidFill>
                  <a:schemeClr val="accent6"/>
                </a:solidFill>
              </a:rPr>
              <a:t>Meter</a:t>
            </a:r>
          </a:p>
          <a:p>
            <a:r>
              <a:rPr lang="en-US" dirty="0">
                <a:solidFill>
                  <a:srgbClr val="70AD47"/>
                </a:solidFill>
              </a:rPr>
              <a:t>(1</a:t>
            </a:r>
            <a:r>
              <a:rPr lang="en-US" dirty="0">
                <a:solidFill>
                  <a:schemeClr val="accent6"/>
                </a:solidFill>
              </a:rPr>
              <a:t>) LEGO® MINDSTORMS® NXT</a:t>
            </a:r>
            <a:endParaRPr lang="en-US" dirty="0" smtClean="0">
              <a:solidFill>
                <a:schemeClr val="accent6"/>
              </a:solidFill>
            </a:endParaRPr>
          </a:p>
          <a:p>
            <a:r>
              <a:rPr lang="en-US" dirty="0" smtClean="0">
                <a:solidFill>
                  <a:schemeClr val="accent6"/>
                </a:solidFill>
              </a:rPr>
              <a:t>(1) Power Lamp</a:t>
            </a:r>
          </a:p>
          <a:p>
            <a:r>
              <a:rPr lang="en-US" dirty="0" smtClean="0">
                <a:solidFill>
                  <a:schemeClr val="accent6"/>
                </a:solidFill>
              </a:rPr>
              <a:t>(1) Lego Solar Panel </a:t>
            </a:r>
          </a:p>
          <a:p>
            <a:r>
              <a:rPr lang="en-US" dirty="0" smtClean="0">
                <a:solidFill>
                  <a:schemeClr val="accent6"/>
                </a:solidFill>
              </a:rPr>
              <a:t>(1) Multimeter (SN)</a:t>
            </a:r>
          </a:p>
          <a:p>
            <a:endParaRPr lang="en-US" dirty="0" smtClean="0">
              <a:solidFill>
                <a:schemeClr val="accent6"/>
              </a:solidFill>
            </a:endParaRPr>
          </a:p>
          <a:p>
            <a:endParaRPr lang="en-US" dirty="0" smtClean="0">
              <a:solidFill>
                <a:schemeClr val="accent6"/>
              </a:solidFill>
            </a:endParaRPr>
          </a:p>
          <a:p>
            <a:endParaRPr lang="en-US" dirty="0">
              <a:solidFill>
                <a:schemeClr val="accent6"/>
              </a:solidFill>
            </a:endParaRPr>
          </a:p>
          <a:p>
            <a:endParaRPr lang="en-US" dirty="0" smtClean="0">
              <a:solidFill>
                <a:schemeClr val="accent6"/>
              </a:solidFill>
            </a:endParaRPr>
          </a:p>
          <a:p>
            <a:endParaRPr lang="en-US" dirty="0">
              <a:solidFill>
                <a:schemeClr val="accent6"/>
              </a:solidFill>
            </a:endParaRPr>
          </a:p>
          <a:p>
            <a:endParaRPr lang="en-US" dirty="0" smtClean="0">
              <a:solidFill>
                <a:schemeClr val="accent6"/>
              </a:solidFill>
            </a:endParaRPr>
          </a:p>
          <a:p>
            <a:endParaRPr lang="en-US" dirty="0"/>
          </a:p>
        </p:txBody>
      </p:sp>
      <p:sp>
        <p:nvSpPr>
          <p:cNvPr id="2" name="Title 1"/>
          <p:cNvSpPr>
            <a:spLocks noGrp="1"/>
          </p:cNvSpPr>
          <p:nvPr>
            <p:ph type="title"/>
          </p:nvPr>
        </p:nvSpPr>
        <p:spPr/>
        <p:txBody>
          <a:bodyPr/>
          <a:lstStyle/>
          <a:p>
            <a:r>
              <a:rPr lang="en-US" dirty="0" smtClean="0">
                <a:solidFill>
                  <a:schemeClr val="accent6"/>
                </a:solidFill>
              </a:rPr>
              <a:t>Parts List</a:t>
            </a:r>
            <a:endParaRPr lang="en-US" dirty="0">
              <a:solidFill>
                <a:schemeClr val="accent6"/>
              </a:solidFill>
            </a:endParaRPr>
          </a:p>
        </p:txBody>
      </p:sp>
      <p:sp>
        <p:nvSpPr>
          <p:cNvPr id="11" name="Footer Placeholder 10"/>
          <p:cNvSpPr>
            <a:spLocks noGrp="1"/>
          </p:cNvSpPr>
          <p:nvPr>
            <p:ph type="ftr" sz="quarter" idx="11"/>
          </p:nvPr>
        </p:nvSpPr>
        <p:spPr/>
        <p:txBody>
          <a:bodyPr/>
          <a:lstStyle/>
          <a:p>
            <a:r>
              <a:rPr lang="en-US" smtClean="0"/>
              <a:t>EECT 175 - S1C</a:t>
            </a:r>
            <a:endParaRPr lang="en-US"/>
          </a:p>
        </p:txBody>
      </p:sp>
      <p:sp>
        <p:nvSpPr>
          <p:cNvPr id="12" name="Slide Number Placeholder 11"/>
          <p:cNvSpPr>
            <a:spLocks noGrp="1"/>
          </p:cNvSpPr>
          <p:nvPr>
            <p:ph type="sldNum" sz="quarter" idx="12"/>
          </p:nvPr>
        </p:nvSpPr>
        <p:spPr/>
        <p:txBody>
          <a:bodyPr/>
          <a:lstStyle/>
          <a:p>
            <a:fld id="{C7945B98-44FB-4FF3-8A95-2CBCDE132D24}" type="slidenum">
              <a:rPr lang="en-US" smtClean="0"/>
              <a:t>16</a:t>
            </a:fld>
            <a:endParaRPr lang="en-US"/>
          </a:p>
        </p:txBody>
      </p:sp>
    </p:spTree>
    <p:extLst>
      <p:ext uri="{BB962C8B-B14F-4D97-AF65-F5344CB8AC3E}">
        <p14:creationId xmlns:p14="http://schemas.microsoft.com/office/powerpoint/2010/main" val="425949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Hypothesis </a:t>
            </a:r>
            <a:endParaRPr lang="en-US" dirty="0">
              <a:solidFill>
                <a:schemeClr val="accent6"/>
              </a:solidFill>
            </a:endParaRPr>
          </a:p>
        </p:txBody>
      </p:sp>
      <p:sp>
        <p:nvSpPr>
          <p:cNvPr id="3" name="Content Placeholder 2"/>
          <p:cNvSpPr>
            <a:spLocks noGrp="1"/>
          </p:cNvSpPr>
          <p:nvPr>
            <p:ph idx="1"/>
          </p:nvPr>
        </p:nvSpPr>
        <p:spPr/>
        <p:txBody>
          <a:bodyPr/>
          <a:lstStyle/>
          <a:p>
            <a:r>
              <a:rPr lang="en-US" dirty="0" smtClean="0">
                <a:solidFill>
                  <a:schemeClr val="accent6"/>
                </a:solidFill>
              </a:rPr>
              <a:t>The collection of energy should follow suit with the calculations done in excel.</a:t>
            </a:r>
          </a:p>
          <a:p>
            <a:endParaRPr lang="en-US" dirty="0">
              <a:solidFill>
                <a:schemeClr val="accent6"/>
              </a:solidFill>
            </a:endParaRPr>
          </a:p>
          <a:p>
            <a:r>
              <a:rPr lang="en-US" dirty="0" smtClean="0">
                <a:solidFill>
                  <a:schemeClr val="accent6"/>
                </a:solidFill>
              </a:rPr>
              <a:t>The operation should not take too much time as long as the light is positioned correctly with the solar panel. </a:t>
            </a: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17</a:t>
            </a:fld>
            <a:endParaRPr lang="en-US"/>
          </a:p>
        </p:txBody>
      </p:sp>
    </p:spTree>
    <p:extLst>
      <p:ext uri="{BB962C8B-B14F-4D97-AF65-F5344CB8AC3E}">
        <p14:creationId xmlns:p14="http://schemas.microsoft.com/office/powerpoint/2010/main" val="307270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Research Notes</a:t>
            </a:r>
            <a:endParaRPr lang="en-US" dirty="0">
              <a:solidFill>
                <a:schemeClr val="accent6"/>
              </a:solidFill>
            </a:endParaRPr>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18</a:t>
            </a:fld>
            <a:endParaRPr lang="en-US"/>
          </a:p>
        </p:txBody>
      </p:sp>
      <p:pic>
        <p:nvPicPr>
          <p:cNvPr id="7" name="Picture 6"/>
          <p:cNvPicPr>
            <a:picLocks noChangeAspect="1"/>
          </p:cNvPicPr>
          <p:nvPr/>
        </p:nvPicPr>
        <p:blipFill>
          <a:blip r:embed="rId3"/>
          <a:stretch>
            <a:fillRect/>
          </a:stretch>
        </p:blipFill>
        <p:spPr>
          <a:xfrm>
            <a:off x="247585" y="1494177"/>
            <a:ext cx="6261196" cy="2731128"/>
          </a:xfrm>
          <a:prstGeom prst="rect">
            <a:avLst/>
          </a:prstGeom>
        </p:spPr>
      </p:pic>
      <p:pic>
        <p:nvPicPr>
          <p:cNvPr id="8" name="Picture 7"/>
          <p:cNvPicPr>
            <a:picLocks noChangeAspect="1"/>
          </p:cNvPicPr>
          <p:nvPr/>
        </p:nvPicPr>
        <p:blipFill>
          <a:blip r:embed="rId4"/>
          <a:stretch>
            <a:fillRect/>
          </a:stretch>
        </p:blipFill>
        <p:spPr>
          <a:xfrm>
            <a:off x="6836149" y="2946120"/>
            <a:ext cx="3881858" cy="3410230"/>
          </a:xfrm>
          <a:prstGeom prst="rect">
            <a:avLst/>
          </a:prstGeom>
        </p:spPr>
      </p:pic>
    </p:spTree>
    <p:extLst>
      <p:ext uri="{BB962C8B-B14F-4D97-AF65-F5344CB8AC3E}">
        <p14:creationId xmlns:p14="http://schemas.microsoft.com/office/powerpoint/2010/main" val="3107562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Calculations </a:t>
            </a:r>
            <a:endParaRPr lang="en-US" dirty="0">
              <a:solidFill>
                <a:schemeClr val="accent6"/>
              </a:solidFill>
            </a:endParaRPr>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19</a:t>
            </a:fld>
            <a:endParaRPr lang="en-US"/>
          </a:p>
        </p:txBody>
      </p:sp>
      <p:pic>
        <p:nvPicPr>
          <p:cNvPr id="4" name="Picture 3"/>
          <p:cNvPicPr>
            <a:picLocks noChangeAspect="1"/>
          </p:cNvPicPr>
          <p:nvPr/>
        </p:nvPicPr>
        <p:blipFill>
          <a:blip r:embed="rId3"/>
          <a:stretch>
            <a:fillRect/>
          </a:stretch>
        </p:blipFill>
        <p:spPr>
          <a:xfrm>
            <a:off x="1652587" y="1591235"/>
            <a:ext cx="8886825" cy="4572000"/>
          </a:xfrm>
          <a:prstGeom prst="rect">
            <a:avLst/>
          </a:prstGeom>
        </p:spPr>
      </p:pic>
    </p:spTree>
    <p:extLst>
      <p:ext uri="{BB962C8B-B14F-4D97-AF65-F5344CB8AC3E}">
        <p14:creationId xmlns:p14="http://schemas.microsoft.com/office/powerpoint/2010/main" val="85774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844" y="3875858"/>
            <a:ext cx="3794156" cy="2845617"/>
          </a:xfrm>
          <a:prstGeom prst="rect">
            <a:avLst/>
          </a:prstGeom>
        </p:spPr>
      </p:pic>
      <p:sp>
        <p:nvSpPr>
          <p:cNvPr id="2" name="Title 1"/>
          <p:cNvSpPr>
            <a:spLocks noGrp="1"/>
          </p:cNvSpPr>
          <p:nvPr>
            <p:ph type="title"/>
          </p:nvPr>
        </p:nvSpPr>
        <p:spPr/>
        <p:txBody>
          <a:bodyPr/>
          <a:lstStyle/>
          <a:p>
            <a:pPr algn="ctr"/>
            <a:r>
              <a:rPr lang="en-US" dirty="0" smtClean="0">
                <a:solidFill>
                  <a:schemeClr val="accent6">
                    <a:lumMod val="75000"/>
                  </a:schemeClr>
                </a:solidFill>
              </a:rPr>
              <a:t>Table of Content</a:t>
            </a:r>
            <a:endParaRPr lang="en-US" dirty="0">
              <a:solidFill>
                <a:schemeClr val="accent6">
                  <a:lumMod val="75000"/>
                </a:schemeClr>
              </a:solidFill>
            </a:endParaRPr>
          </a:p>
        </p:txBody>
      </p:sp>
      <p:sp>
        <p:nvSpPr>
          <p:cNvPr id="3" name="Content Placeholder 2"/>
          <p:cNvSpPr>
            <a:spLocks noGrp="1"/>
          </p:cNvSpPr>
          <p:nvPr>
            <p:ph idx="1"/>
          </p:nvPr>
        </p:nvSpPr>
        <p:spPr>
          <a:xfrm>
            <a:off x="516489" y="1545886"/>
            <a:ext cx="10515600" cy="4351338"/>
          </a:xfrm>
        </p:spPr>
        <p:txBody>
          <a:bodyPr>
            <a:normAutofit/>
          </a:bodyPr>
          <a:lstStyle/>
          <a:p>
            <a:r>
              <a:rPr lang="en-US" dirty="0">
                <a:solidFill>
                  <a:schemeClr val="accent6"/>
                </a:solidFill>
              </a:rPr>
              <a:t>Lab </a:t>
            </a:r>
            <a:r>
              <a:rPr lang="en-US" dirty="0" smtClean="0">
                <a:solidFill>
                  <a:schemeClr val="accent6"/>
                </a:solidFill>
              </a:rPr>
              <a:t>1: </a:t>
            </a:r>
            <a:r>
              <a:rPr lang="en-US" dirty="0">
                <a:solidFill>
                  <a:schemeClr val="accent6"/>
                </a:solidFill>
              </a:rPr>
              <a:t>Storage Box Recharger                                    Pg. </a:t>
            </a:r>
            <a:r>
              <a:rPr lang="en-US" dirty="0" smtClean="0">
                <a:solidFill>
                  <a:schemeClr val="accent6"/>
                </a:solidFill>
              </a:rPr>
              <a:t>3</a:t>
            </a:r>
            <a:endParaRPr lang="en-US" dirty="0">
              <a:solidFill>
                <a:schemeClr val="accent6"/>
              </a:solidFill>
            </a:endParaRPr>
          </a:p>
          <a:p>
            <a:r>
              <a:rPr lang="en-US" dirty="0">
                <a:solidFill>
                  <a:schemeClr val="accent6"/>
                </a:solidFill>
              </a:rPr>
              <a:t>Lab </a:t>
            </a:r>
            <a:r>
              <a:rPr lang="en-US" dirty="0" smtClean="0">
                <a:solidFill>
                  <a:schemeClr val="accent6"/>
                </a:solidFill>
              </a:rPr>
              <a:t>2: </a:t>
            </a:r>
            <a:r>
              <a:rPr lang="en-US" dirty="0">
                <a:solidFill>
                  <a:schemeClr val="accent6"/>
                </a:solidFill>
              </a:rPr>
              <a:t>Collecting Solar Energy                                   Pg. </a:t>
            </a:r>
            <a:r>
              <a:rPr lang="en-US" dirty="0" smtClean="0">
                <a:solidFill>
                  <a:schemeClr val="accent6"/>
                </a:solidFill>
              </a:rPr>
              <a:t>14</a:t>
            </a:r>
            <a:endParaRPr lang="en-US" dirty="0">
              <a:solidFill>
                <a:schemeClr val="accent6"/>
              </a:solidFill>
            </a:endParaRPr>
          </a:p>
          <a:p>
            <a:r>
              <a:rPr lang="en-US" dirty="0">
                <a:solidFill>
                  <a:schemeClr val="accent6"/>
                </a:solidFill>
              </a:rPr>
              <a:t>Lab </a:t>
            </a:r>
            <a:r>
              <a:rPr lang="en-US" dirty="0" smtClean="0">
                <a:solidFill>
                  <a:schemeClr val="accent6"/>
                </a:solidFill>
              </a:rPr>
              <a:t>3: </a:t>
            </a:r>
            <a:r>
              <a:rPr lang="en-US" dirty="0">
                <a:solidFill>
                  <a:schemeClr val="accent6"/>
                </a:solidFill>
              </a:rPr>
              <a:t>Using the Wind Turbine                                  Pg. </a:t>
            </a:r>
            <a:r>
              <a:rPr lang="en-US" dirty="0" smtClean="0">
                <a:solidFill>
                  <a:schemeClr val="accent6"/>
                </a:solidFill>
              </a:rPr>
              <a:t>29</a:t>
            </a:r>
            <a:endParaRPr lang="en-US" dirty="0">
              <a:solidFill>
                <a:schemeClr val="accent6"/>
              </a:solidFill>
            </a:endParaRPr>
          </a:p>
          <a:p>
            <a:r>
              <a:rPr lang="en-US" dirty="0">
                <a:solidFill>
                  <a:schemeClr val="accent6"/>
                </a:solidFill>
              </a:rPr>
              <a:t>Lab </a:t>
            </a:r>
            <a:r>
              <a:rPr lang="en-US" dirty="0" smtClean="0">
                <a:solidFill>
                  <a:schemeClr val="accent6"/>
                </a:solidFill>
              </a:rPr>
              <a:t>4: </a:t>
            </a:r>
            <a:r>
              <a:rPr lang="en-US" dirty="0">
                <a:solidFill>
                  <a:schemeClr val="accent6"/>
                </a:solidFill>
              </a:rPr>
              <a:t>Battery Charging                                              Pg. </a:t>
            </a:r>
            <a:r>
              <a:rPr lang="en-US" dirty="0" smtClean="0">
                <a:solidFill>
                  <a:schemeClr val="accent6"/>
                </a:solidFill>
              </a:rPr>
              <a:t>39</a:t>
            </a:r>
            <a:endParaRPr lang="en-US" dirty="0">
              <a:solidFill>
                <a:schemeClr val="accent6"/>
              </a:solidFill>
            </a:endParaRPr>
          </a:p>
          <a:p>
            <a:r>
              <a:rPr lang="en-US" dirty="0">
                <a:solidFill>
                  <a:schemeClr val="accent6"/>
                </a:solidFill>
              </a:rPr>
              <a:t>Lab </a:t>
            </a:r>
            <a:r>
              <a:rPr lang="en-US" dirty="0" smtClean="0">
                <a:solidFill>
                  <a:schemeClr val="accent6"/>
                </a:solidFill>
              </a:rPr>
              <a:t>5: </a:t>
            </a:r>
            <a:r>
              <a:rPr lang="en-US" dirty="0">
                <a:solidFill>
                  <a:schemeClr val="accent6"/>
                </a:solidFill>
              </a:rPr>
              <a:t>Stored Energy/Discharging the batteries     Pg. </a:t>
            </a:r>
            <a:r>
              <a:rPr lang="en-US" dirty="0" smtClean="0">
                <a:solidFill>
                  <a:schemeClr val="accent6"/>
                </a:solidFill>
              </a:rPr>
              <a:t>48</a:t>
            </a:r>
            <a:endParaRPr lang="en-US" dirty="0">
              <a:solidFill>
                <a:schemeClr val="accent6"/>
              </a:solidFill>
            </a:endParaRPr>
          </a:p>
          <a:p>
            <a:endParaRPr lang="en-US" dirty="0" smtClean="0">
              <a:solidFill>
                <a:schemeClr val="accent6"/>
              </a:solidFill>
            </a:endParaRPr>
          </a:p>
          <a:p>
            <a:pPr marL="0" indent="0">
              <a:buNone/>
            </a:pPr>
            <a:endParaRPr lang="en-US" dirty="0" smtClean="0">
              <a:solidFill>
                <a:schemeClr val="accent6"/>
              </a:solidFill>
            </a:endParaRPr>
          </a:p>
        </p:txBody>
      </p:sp>
      <p:sp>
        <p:nvSpPr>
          <p:cNvPr id="4" name="Footer Placeholder 3"/>
          <p:cNvSpPr>
            <a:spLocks noGrp="1"/>
          </p:cNvSpPr>
          <p:nvPr>
            <p:ph type="ftr" sz="quarter" idx="11"/>
          </p:nvPr>
        </p:nvSpPr>
        <p:spPr/>
        <p:txBody>
          <a:bodyPr/>
          <a:lstStyle/>
          <a:p>
            <a:r>
              <a:rPr lang="en-US" smtClean="0"/>
              <a:t>EECT 175 - S1C</a:t>
            </a:r>
            <a:endParaRPr lang="en-US" dirty="0"/>
          </a:p>
        </p:txBody>
      </p:sp>
      <p:sp>
        <p:nvSpPr>
          <p:cNvPr id="5" name="Slide Number Placeholder 4"/>
          <p:cNvSpPr>
            <a:spLocks noGrp="1"/>
          </p:cNvSpPr>
          <p:nvPr>
            <p:ph type="sldNum" sz="quarter" idx="12"/>
          </p:nvPr>
        </p:nvSpPr>
        <p:spPr/>
        <p:txBody>
          <a:bodyPr/>
          <a:lstStyle/>
          <a:p>
            <a:fld id="{77662F56-B23A-4A21-8214-1CDD82A28288}" type="slidenum">
              <a:rPr lang="en-US" smtClean="0"/>
              <a:t>2</a:t>
            </a:fld>
            <a:endParaRPr lang="en-US"/>
          </a:p>
        </p:txBody>
      </p:sp>
    </p:spTree>
    <p:extLst>
      <p:ext uri="{BB962C8B-B14F-4D97-AF65-F5344CB8AC3E}">
        <p14:creationId xmlns:p14="http://schemas.microsoft.com/office/powerpoint/2010/main" val="11655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20</a:t>
            </a:fld>
            <a:endParaRPr lang="en-US"/>
          </a:p>
        </p:txBody>
      </p:sp>
      <p:pic>
        <p:nvPicPr>
          <p:cNvPr id="5" name="Picture 4"/>
          <p:cNvPicPr>
            <a:picLocks noChangeAspect="1"/>
          </p:cNvPicPr>
          <p:nvPr/>
        </p:nvPicPr>
        <p:blipFill>
          <a:blip r:embed="rId2"/>
          <a:stretch>
            <a:fillRect/>
          </a:stretch>
        </p:blipFill>
        <p:spPr>
          <a:xfrm>
            <a:off x="385482" y="1844488"/>
            <a:ext cx="4930588" cy="3697941"/>
          </a:xfrm>
          <a:prstGeom prst="rect">
            <a:avLst/>
          </a:prstGeom>
        </p:spPr>
      </p:pic>
      <p:sp>
        <p:nvSpPr>
          <p:cNvPr id="10" name="Content Placeholder 2"/>
          <p:cNvSpPr>
            <a:spLocks noGrp="1"/>
          </p:cNvSpPr>
          <p:nvPr>
            <p:ph idx="1"/>
          </p:nvPr>
        </p:nvSpPr>
        <p:spPr>
          <a:xfrm>
            <a:off x="5459506" y="2500968"/>
            <a:ext cx="6535270" cy="2002771"/>
          </a:xfrm>
        </p:spPr>
        <p:txBody>
          <a:bodyPr>
            <a:normAutofit lnSpcReduction="10000"/>
          </a:bodyPr>
          <a:lstStyle/>
          <a:p>
            <a:r>
              <a:rPr lang="en-US" dirty="0">
                <a:solidFill>
                  <a:schemeClr val="accent6"/>
                </a:solidFill>
              </a:rPr>
              <a:t>The display would show incoming voltage, wattage and current that would correspond well with optimal settings. However no Joules would appear on the screen.</a:t>
            </a:r>
          </a:p>
          <a:p>
            <a:endParaRPr lang="en-US" dirty="0"/>
          </a:p>
        </p:txBody>
      </p:sp>
    </p:spTree>
    <p:extLst>
      <p:ext uri="{BB962C8B-B14F-4D97-AF65-F5344CB8AC3E}">
        <p14:creationId xmlns:p14="http://schemas.microsoft.com/office/powerpoint/2010/main" val="1109187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21</a:t>
            </a:fld>
            <a:endParaRPr lang="en-US"/>
          </a:p>
        </p:txBody>
      </p:sp>
      <p:pic>
        <p:nvPicPr>
          <p:cNvPr id="4" name="Picture 3"/>
          <p:cNvPicPr>
            <a:picLocks noChangeAspect="1"/>
          </p:cNvPicPr>
          <p:nvPr/>
        </p:nvPicPr>
        <p:blipFill>
          <a:blip r:embed="rId4"/>
          <a:stretch>
            <a:fillRect/>
          </a:stretch>
        </p:blipFill>
        <p:spPr>
          <a:xfrm>
            <a:off x="7117976" y="2765144"/>
            <a:ext cx="4238439" cy="3178829"/>
          </a:xfrm>
          <a:prstGeom prst="rect">
            <a:avLst/>
          </a:prstGeom>
        </p:spPr>
      </p:pic>
      <p:pic>
        <p:nvPicPr>
          <p:cNvPr id="5" name="IMG_6332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65549" y="1101699"/>
            <a:ext cx="2743294" cy="1543103"/>
          </a:xfrm>
          <a:prstGeom prst="rect">
            <a:avLst/>
          </a:prstGeom>
        </p:spPr>
      </p:pic>
      <p:sp>
        <p:nvSpPr>
          <p:cNvPr id="9" name="Content Placeholder 2"/>
          <p:cNvSpPr>
            <a:spLocks noGrp="1"/>
          </p:cNvSpPr>
          <p:nvPr>
            <p:ph idx="1"/>
          </p:nvPr>
        </p:nvSpPr>
        <p:spPr>
          <a:xfrm>
            <a:off x="336667" y="2351787"/>
            <a:ext cx="6535270" cy="2002771"/>
          </a:xfrm>
        </p:spPr>
        <p:txBody>
          <a:bodyPr>
            <a:normAutofit lnSpcReduction="10000"/>
          </a:bodyPr>
          <a:lstStyle/>
          <a:p>
            <a:r>
              <a:rPr lang="en-US" dirty="0">
                <a:solidFill>
                  <a:schemeClr val="accent6"/>
                </a:solidFill>
              </a:rPr>
              <a:t>The battery was tested to ensure it was indeed charging. The batteries voltage rating is 8.4 v, 7.4 v was measured. This showed the battery was charging, but where are the Joules? </a:t>
            </a:r>
          </a:p>
          <a:p>
            <a:endParaRPr lang="en-US" dirty="0"/>
          </a:p>
        </p:txBody>
      </p:sp>
    </p:spTree>
    <p:extLst>
      <p:ext uri="{BB962C8B-B14F-4D97-AF65-F5344CB8AC3E}">
        <p14:creationId xmlns:p14="http://schemas.microsoft.com/office/powerpoint/2010/main" val="2817492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22</a:t>
            </a:fld>
            <a:endParaRPr lang="en-US"/>
          </a:p>
        </p:txBody>
      </p:sp>
      <p:sp>
        <p:nvSpPr>
          <p:cNvPr id="9" name="Content Placeholder 2"/>
          <p:cNvSpPr>
            <a:spLocks noGrp="1"/>
          </p:cNvSpPr>
          <p:nvPr>
            <p:ph idx="1"/>
          </p:nvPr>
        </p:nvSpPr>
        <p:spPr>
          <a:xfrm>
            <a:off x="5276219" y="1493464"/>
            <a:ext cx="6535270" cy="2002771"/>
          </a:xfrm>
        </p:spPr>
        <p:txBody>
          <a:bodyPr>
            <a:normAutofit/>
          </a:bodyPr>
          <a:lstStyle/>
          <a:p>
            <a:r>
              <a:rPr lang="en-US" dirty="0">
                <a:solidFill>
                  <a:schemeClr val="accent6"/>
                </a:solidFill>
              </a:rPr>
              <a:t>A second Energy display and battery were used, just to make sure it had nothing to do with equipment error. The display showed near to the same results. </a:t>
            </a:r>
          </a:p>
          <a:p>
            <a:endParaRPr lang="en-US" dirty="0"/>
          </a:p>
        </p:txBody>
      </p:sp>
      <p:pic>
        <p:nvPicPr>
          <p:cNvPr id="3" name="Picture 2"/>
          <p:cNvPicPr>
            <a:picLocks noChangeAspect="1"/>
          </p:cNvPicPr>
          <p:nvPr/>
        </p:nvPicPr>
        <p:blipFill>
          <a:blip r:embed="rId2"/>
          <a:stretch>
            <a:fillRect/>
          </a:stretch>
        </p:blipFill>
        <p:spPr>
          <a:xfrm rot="16200000">
            <a:off x="1371977" y="2102224"/>
            <a:ext cx="3440207" cy="4586942"/>
          </a:xfrm>
          <a:prstGeom prst="rect">
            <a:avLst/>
          </a:prstGeom>
        </p:spPr>
      </p:pic>
    </p:spTree>
    <p:extLst>
      <p:ext uri="{BB962C8B-B14F-4D97-AF65-F5344CB8AC3E}">
        <p14:creationId xmlns:p14="http://schemas.microsoft.com/office/powerpoint/2010/main" val="21133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266144" y="564450"/>
            <a:ext cx="2268071" cy="3024095"/>
          </a:xfrm>
          <a:prstGeom prst="rect">
            <a:avLst/>
          </a:prstGeom>
        </p:spPr>
      </p:pic>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23</a:t>
            </a:fld>
            <a:endParaRPr lang="en-US"/>
          </a:p>
        </p:txBody>
      </p:sp>
      <p:pic>
        <p:nvPicPr>
          <p:cNvPr id="6" name="Picture 5"/>
          <p:cNvPicPr>
            <a:picLocks noChangeAspect="1"/>
          </p:cNvPicPr>
          <p:nvPr/>
        </p:nvPicPr>
        <p:blipFill>
          <a:blip r:embed="rId3"/>
          <a:stretch>
            <a:fillRect/>
          </a:stretch>
        </p:blipFill>
        <p:spPr>
          <a:xfrm>
            <a:off x="5912784" y="654529"/>
            <a:ext cx="2403662" cy="3204882"/>
          </a:xfrm>
          <a:prstGeom prst="rect">
            <a:avLst/>
          </a:prstGeom>
        </p:spPr>
      </p:pic>
      <p:pic>
        <p:nvPicPr>
          <p:cNvPr id="8" name="Picture 7"/>
          <p:cNvPicPr>
            <a:picLocks noChangeAspect="1"/>
          </p:cNvPicPr>
          <p:nvPr/>
        </p:nvPicPr>
        <p:blipFill>
          <a:blip r:embed="rId4"/>
          <a:stretch>
            <a:fillRect/>
          </a:stretch>
        </p:blipFill>
        <p:spPr>
          <a:xfrm>
            <a:off x="7871012" y="2603429"/>
            <a:ext cx="2043953" cy="2725271"/>
          </a:xfrm>
          <a:prstGeom prst="rect">
            <a:avLst/>
          </a:prstGeom>
        </p:spPr>
      </p:pic>
      <p:sp>
        <p:nvSpPr>
          <p:cNvPr id="14" name="Content Placeholder 2"/>
          <p:cNvSpPr>
            <a:spLocks noGrp="1"/>
          </p:cNvSpPr>
          <p:nvPr>
            <p:ph idx="1"/>
          </p:nvPr>
        </p:nvSpPr>
        <p:spPr>
          <a:xfrm>
            <a:off x="356628" y="4004957"/>
            <a:ext cx="6535270" cy="2002771"/>
          </a:xfrm>
        </p:spPr>
        <p:txBody>
          <a:bodyPr>
            <a:normAutofit/>
          </a:bodyPr>
          <a:lstStyle/>
          <a:p>
            <a:r>
              <a:rPr lang="en-US" dirty="0">
                <a:solidFill>
                  <a:schemeClr val="accent6"/>
                </a:solidFill>
              </a:rPr>
              <a:t>Followed instructions to charge and discharge storage unit (Pg. 4 of Getting started with Lego Energy Meter Manual), then re-performed experiment. </a:t>
            </a:r>
          </a:p>
        </p:txBody>
      </p:sp>
    </p:spTree>
    <p:extLst>
      <p:ext uri="{BB962C8B-B14F-4D97-AF65-F5344CB8AC3E}">
        <p14:creationId xmlns:p14="http://schemas.microsoft.com/office/powerpoint/2010/main" val="1659205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24</a:t>
            </a:fld>
            <a:endParaRPr lang="en-US"/>
          </a:p>
        </p:txBody>
      </p:sp>
      <p:sp>
        <p:nvSpPr>
          <p:cNvPr id="14" name="Content Placeholder 2"/>
          <p:cNvSpPr>
            <a:spLocks noGrp="1"/>
          </p:cNvSpPr>
          <p:nvPr>
            <p:ph idx="1"/>
          </p:nvPr>
        </p:nvSpPr>
        <p:spPr>
          <a:xfrm>
            <a:off x="706251" y="1503804"/>
            <a:ext cx="6535270" cy="2002771"/>
          </a:xfrm>
        </p:spPr>
        <p:txBody>
          <a:bodyPr>
            <a:normAutofit/>
          </a:bodyPr>
          <a:lstStyle/>
          <a:p>
            <a:r>
              <a:rPr lang="en-US" dirty="0" smtClean="0">
                <a:solidFill>
                  <a:schemeClr val="accent6"/>
                </a:solidFill>
              </a:rPr>
              <a:t>Using a motor the Energy Meter was charged and discharged in three quick successions.</a:t>
            </a:r>
            <a:endParaRPr lang="en-US" dirty="0">
              <a:solidFill>
                <a:schemeClr val="accent6"/>
              </a:solidFill>
            </a:endParaRPr>
          </a:p>
        </p:txBody>
      </p:sp>
      <p:pic>
        <p:nvPicPr>
          <p:cNvPr id="4" name="Picture 3"/>
          <p:cNvPicPr>
            <a:picLocks noChangeAspect="1"/>
          </p:cNvPicPr>
          <p:nvPr/>
        </p:nvPicPr>
        <p:blipFill>
          <a:blip r:embed="rId2"/>
          <a:stretch>
            <a:fillRect/>
          </a:stretch>
        </p:blipFill>
        <p:spPr>
          <a:xfrm>
            <a:off x="2868706" y="2340162"/>
            <a:ext cx="3012141" cy="4016188"/>
          </a:xfrm>
          <a:prstGeom prst="rect">
            <a:avLst/>
          </a:prstGeom>
        </p:spPr>
      </p:pic>
      <p:pic>
        <p:nvPicPr>
          <p:cNvPr id="7" name="Picture 6"/>
          <p:cNvPicPr>
            <a:picLocks noChangeAspect="1"/>
          </p:cNvPicPr>
          <p:nvPr/>
        </p:nvPicPr>
        <p:blipFill>
          <a:blip r:embed="rId3"/>
          <a:stretch>
            <a:fillRect/>
          </a:stretch>
        </p:blipFill>
        <p:spPr>
          <a:xfrm>
            <a:off x="6409764" y="2340162"/>
            <a:ext cx="3012141" cy="4016188"/>
          </a:xfrm>
          <a:prstGeom prst="rect">
            <a:avLst/>
          </a:prstGeom>
        </p:spPr>
      </p:pic>
    </p:spTree>
    <p:extLst>
      <p:ext uri="{BB962C8B-B14F-4D97-AF65-F5344CB8AC3E}">
        <p14:creationId xmlns:p14="http://schemas.microsoft.com/office/powerpoint/2010/main" val="2677633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25</a:t>
            </a:fld>
            <a:endParaRPr lang="en-US"/>
          </a:p>
        </p:txBody>
      </p:sp>
      <p:sp>
        <p:nvSpPr>
          <p:cNvPr id="14" name="Content Placeholder 2"/>
          <p:cNvSpPr>
            <a:spLocks noGrp="1"/>
          </p:cNvSpPr>
          <p:nvPr>
            <p:ph idx="1"/>
          </p:nvPr>
        </p:nvSpPr>
        <p:spPr>
          <a:xfrm>
            <a:off x="706251" y="1503804"/>
            <a:ext cx="6535270" cy="2002771"/>
          </a:xfrm>
        </p:spPr>
        <p:txBody>
          <a:bodyPr>
            <a:normAutofit/>
          </a:bodyPr>
          <a:lstStyle/>
          <a:p>
            <a:r>
              <a:rPr lang="en-US" dirty="0" smtClean="0">
                <a:solidFill>
                  <a:schemeClr val="accent6"/>
                </a:solidFill>
              </a:rPr>
              <a:t>Low and behold after the final discharging the energy meter was hooked up to the panel and received Joules galore!</a:t>
            </a:r>
            <a:endParaRPr lang="en-US" dirty="0">
              <a:solidFill>
                <a:schemeClr val="accent6"/>
              </a:solidFill>
            </a:endParaRPr>
          </a:p>
        </p:txBody>
      </p:sp>
      <p:pic>
        <p:nvPicPr>
          <p:cNvPr id="5" name="Picture 4"/>
          <p:cNvPicPr>
            <a:picLocks noChangeAspect="1"/>
          </p:cNvPicPr>
          <p:nvPr/>
        </p:nvPicPr>
        <p:blipFill>
          <a:blip r:embed="rId2"/>
          <a:stretch>
            <a:fillRect/>
          </a:stretch>
        </p:blipFill>
        <p:spPr>
          <a:xfrm>
            <a:off x="1882466" y="2939022"/>
            <a:ext cx="4534739" cy="3401054"/>
          </a:xfrm>
          <a:prstGeom prst="rect">
            <a:avLst/>
          </a:prstGeom>
        </p:spPr>
      </p:pic>
      <p:pic>
        <p:nvPicPr>
          <p:cNvPr id="6" name="Picture 5"/>
          <p:cNvPicPr>
            <a:picLocks noChangeAspect="1"/>
          </p:cNvPicPr>
          <p:nvPr/>
        </p:nvPicPr>
        <p:blipFill>
          <a:blip r:embed="rId3"/>
          <a:stretch>
            <a:fillRect/>
          </a:stretch>
        </p:blipFill>
        <p:spPr>
          <a:xfrm>
            <a:off x="7622836" y="641818"/>
            <a:ext cx="3349648" cy="4466198"/>
          </a:xfrm>
          <a:prstGeom prst="rect">
            <a:avLst/>
          </a:prstGeom>
        </p:spPr>
      </p:pic>
    </p:spTree>
    <p:extLst>
      <p:ext uri="{BB962C8B-B14F-4D97-AF65-F5344CB8AC3E}">
        <p14:creationId xmlns:p14="http://schemas.microsoft.com/office/powerpoint/2010/main" val="170563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26</a:t>
            </a:fld>
            <a:endParaRPr lang="en-US"/>
          </a:p>
        </p:txBody>
      </p:sp>
      <p:sp>
        <p:nvSpPr>
          <p:cNvPr id="14" name="Content Placeholder 2"/>
          <p:cNvSpPr>
            <a:spLocks noGrp="1"/>
          </p:cNvSpPr>
          <p:nvPr>
            <p:ph idx="1"/>
          </p:nvPr>
        </p:nvSpPr>
        <p:spPr>
          <a:xfrm>
            <a:off x="706251" y="1503804"/>
            <a:ext cx="6535270" cy="3408855"/>
          </a:xfrm>
        </p:spPr>
        <p:txBody>
          <a:bodyPr>
            <a:normAutofit/>
          </a:bodyPr>
          <a:lstStyle/>
          <a:p>
            <a:r>
              <a:rPr lang="en-US" dirty="0" smtClean="0">
                <a:solidFill>
                  <a:schemeClr val="accent6"/>
                </a:solidFill>
              </a:rPr>
              <a:t>This time the Energy Meters display matched up to the calculations done previously. </a:t>
            </a:r>
          </a:p>
          <a:p>
            <a:endParaRPr lang="en-US" dirty="0">
              <a:solidFill>
                <a:schemeClr val="accent6"/>
              </a:solidFill>
            </a:endParaRPr>
          </a:p>
          <a:p>
            <a:r>
              <a:rPr lang="en-US" dirty="0" smtClean="0">
                <a:solidFill>
                  <a:schemeClr val="accent6"/>
                </a:solidFill>
              </a:rPr>
              <a:t>Each Energy Meter used in the experiment was then automatically discharged.</a:t>
            </a:r>
            <a:endParaRPr lang="en-US" dirty="0">
              <a:solidFill>
                <a:schemeClr val="accent6"/>
              </a:solidFill>
            </a:endParaRPr>
          </a:p>
        </p:txBody>
      </p:sp>
      <p:pic>
        <p:nvPicPr>
          <p:cNvPr id="4" name="Picture 3"/>
          <p:cNvPicPr>
            <a:picLocks noChangeAspect="1"/>
          </p:cNvPicPr>
          <p:nvPr/>
        </p:nvPicPr>
        <p:blipFill>
          <a:blip r:embed="rId2"/>
          <a:stretch>
            <a:fillRect/>
          </a:stretch>
        </p:blipFill>
        <p:spPr>
          <a:xfrm>
            <a:off x="7241521" y="914960"/>
            <a:ext cx="3790110" cy="5053480"/>
          </a:xfrm>
          <a:prstGeom prst="rect">
            <a:avLst/>
          </a:prstGeom>
        </p:spPr>
      </p:pic>
    </p:spTree>
    <p:extLst>
      <p:ext uri="{BB962C8B-B14F-4D97-AF65-F5344CB8AC3E}">
        <p14:creationId xmlns:p14="http://schemas.microsoft.com/office/powerpoint/2010/main" val="98935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Conclusion</a:t>
            </a:r>
            <a:endParaRPr lang="en-US" dirty="0">
              <a:solidFill>
                <a:schemeClr val="accent6"/>
              </a:solidFill>
            </a:endParaRPr>
          </a:p>
        </p:txBody>
      </p:sp>
      <p:sp>
        <p:nvSpPr>
          <p:cNvPr id="3" name="Content Placeholder 2"/>
          <p:cNvSpPr>
            <a:spLocks noGrp="1"/>
          </p:cNvSpPr>
          <p:nvPr>
            <p:ph idx="1"/>
          </p:nvPr>
        </p:nvSpPr>
        <p:spPr/>
        <p:txBody>
          <a:bodyPr/>
          <a:lstStyle/>
          <a:p>
            <a:r>
              <a:rPr lang="en-US" dirty="0" smtClean="0">
                <a:solidFill>
                  <a:schemeClr val="accent6"/>
                </a:solidFill>
              </a:rPr>
              <a:t>Although there were some basic issues, the experiment ran well. The process followed fairly closely to the calculations done in excel. </a:t>
            </a:r>
          </a:p>
          <a:p>
            <a:endParaRPr lang="en-US" dirty="0">
              <a:solidFill>
                <a:schemeClr val="accent6"/>
              </a:solidFill>
            </a:endParaRPr>
          </a:p>
          <a:p>
            <a:r>
              <a:rPr lang="en-US" dirty="0" smtClean="0">
                <a:solidFill>
                  <a:schemeClr val="accent6"/>
                </a:solidFill>
              </a:rPr>
              <a:t>I learned about Joules and the measurement of them before in my previous classes, however this experiment has taught me how to apply that knowledge to the everyday world. </a:t>
            </a:r>
            <a:endParaRPr lang="en-US" dirty="0">
              <a:solidFill>
                <a:schemeClr val="accent6"/>
              </a:solidFill>
            </a:endParaRP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27</a:t>
            </a:fld>
            <a:endParaRPr lang="en-US"/>
          </a:p>
        </p:txBody>
      </p:sp>
    </p:spTree>
    <p:extLst>
      <p:ext uri="{BB962C8B-B14F-4D97-AF65-F5344CB8AC3E}">
        <p14:creationId xmlns:p14="http://schemas.microsoft.com/office/powerpoint/2010/main" val="2105519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Resources </a:t>
            </a:r>
            <a:endParaRPr lang="en-US" dirty="0">
              <a:solidFill>
                <a:schemeClr val="accent6"/>
              </a:solidFill>
            </a:endParaRPr>
          </a:p>
        </p:txBody>
      </p:sp>
      <p:sp>
        <p:nvSpPr>
          <p:cNvPr id="3" name="Content Placeholder 2"/>
          <p:cNvSpPr>
            <a:spLocks noGrp="1"/>
          </p:cNvSpPr>
          <p:nvPr>
            <p:ph idx="1"/>
          </p:nvPr>
        </p:nvSpPr>
        <p:spPr/>
        <p:txBody>
          <a:bodyPr/>
          <a:lstStyle/>
          <a:p>
            <a:r>
              <a:rPr lang="en-US" i="1" dirty="0">
                <a:solidFill>
                  <a:schemeClr val="accent6"/>
                </a:solidFill>
              </a:rPr>
              <a:t>https://</a:t>
            </a:r>
            <a:r>
              <a:rPr lang="en-US" i="1" dirty="0" smtClean="0">
                <a:solidFill>
                  <a:schemeClr val="accent6"/>
                </a:solidFill>
              </a:rPr>
              <a:t>online.ivytech.edu/bbcswebdav/pid-33491191-dt-content-rid-76377175_1/courses/EECT175-S1C-C1-201530/dw_55.pdf </a:t>
            </a:r>
            <a:r>
              <a:rPr lang="en-US" b="1" i="1" dirty="0" smtClean="0">
                <a:solidFill>
                  <a:schemeClr val="accent6"/>
                </a:solidFill>
              </a:rPr>
              <a:t>(Renewable Energy </a:t>
            </a:r>
            <a:r>
              <a:rPr lang="en-US" b="1" dirty="0" smtClean="0">
                <a:solidFill>
                  <a:schemeClr val="accent6"/>
                </a:solidFill>
              </a:rPr>
              <a:t>Manual</a:t>
            </a:r>
            <a:r>
              <a:rPr lang="en-US" b="1" i="1" dirty="0" smtClean="0">
                <a:solidFill>
                  <a:schemeClr val="accent6"/>
                </a:solidFill>
              </a:rPr>
              <a:t>) </a:t>
            </a:r>
            <a:endParaRPr lang="en-US" b="1" dirty="0">
              <a:solidFill>
                <a:schemeClr val="accent6"/>
              </a:solidFill>
            </a:endParaRP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28</a:t>
            </a:fld>
            <a:endParaRPr lang="en-US"/>
          </a:p>
        </p:txBody>
      </p:sp>
    </p:spTree>
    <p:extLst>
      <p:ext uri="{BB962C8B-B14F-4D97-AF65-F5344CB8AC3E}">
        <p14:creationId xmlns:p14="http://schemas.microsoft.com/office/powerpoint/2010/main" val="330533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i.imgur.com/ESNVHCA.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303" y="1867414"/>
            <a:ext cx="2760266" cy="55205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dirty="0" smtClean="0">
                <a:solidFill>
                  <a:schemeClr val="accent6"/>
                </a:solidFill>
              </a:rPr>
              <a:t>Lab 3</a:t>
            </a:r>
            <a:r>
              <a:rPr lang="en-US" dirty="0">
                <a:solidFill>
                  <a:schemeClr val="accent6"/>
                </a:solidFill>
              </a:rPr>
              <a:t>: Using the Wind Turbine </a:t>
            </a:r>
          </a:p>
        </p:txBody>
      </p:sp>
      <p:sp>
        <p:nvSpPr>
          <p:cNvPr id="3" name="Subtitle 2"/>
          <p:cNvSpPr>
            <a:spLocks noGrp="1"/>
          </p:cNvSpPr>
          <p:nvPr>
            <p:ph type="subTitle" idx="1"/>
          </p:nvPr>
        </p:nvSpPr>
        <p:spPr/>
        <p:txBody>
          <a:bodyPr/>
          <a:lstStyle/>
          <a:p>
            <a:r>
              <a:rPr lang="en-US" i="1" dirty="0" smtClean="0">
                <a:solidFill>
                  <a:schemeClr val="accent6"/>
                </a:solidFill>
              </a:rPr>
              <a:t>4/6/16</a:t>
            </a:r>
            <a:endParaRPr lang="en-US" i="1" dirty="0">
              <a:solidFill>
                <a:schemeClr val="accent6"/>
              </a:solidFill>
            </a:endParaRPr>
          </a:p>
        </p:txBody>
      </p:sp>
    </p:spTree>
    <p:extLst>
      <p:ext uri="{BB962C8B-B14F-4D97-AF65-F5344CB8AC3E}">
        <p14:creationId xmlns:p14="http://schemas.microsoft.com/office/powerpoint/2010/main" val="130897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6"/>
                </a:solidFill>
              </a:rPr>
              <a:t>Lab 1: Storage Box Recharger</a:t>
            </a:r>
            <a:endParaRPr lang="en-US" dirty="0">
              <a:solidFill>
                <a:schemeClr val="accent6"/>
              </a:solidFill>
            </a:endParaRPr>
          </a:p>
        </p:txBody>
      </p:sp>
      <p:sp>
        <p:nvSpPr>
          <p:cNvPr id="3" name="Subtitle 2"/>
          <p:cNvSpPr>
            <a:spLocks noGrp="1"/>
          </p:cNvSpPr>
          <p:nvPr>
            <p:ph type="subTitle" idx="1"/>
          </p:nvPr>
        </p:nvSpPr>
        <p:spPr/>
        <p:txBody>
          <a:bodyPr/>
          <a:lstStyle/>
          <a:p>
            <a:r>
              <a:rPr lang="en-US" i="1" dirty="0" smtClean="0">
                <a:solidFill>
                  <a:schemeClr val="accent6"/>
                </a:solidFill>
              </a:rPr>
              <a:t>3/23/16</a:t>
            </a:r>
            <a:endParaRPr lang="en-US" i="1" dirty="0">
              <a:solidFill>
                <a:schemeClr val="accent6"/>
              </a:solidFill>
            </a:endParaRPr>
          </a:p>
        </p:txBody>
      </p:sp>
    </p:spTree>
    <p:extLst>
      <p:ext uri="{BB962C8B-B14F-4D97-AF65-F5344CB8AC3E}">
        <p14:creationId xmlns:p14="http://schemas.microsoft.com/office/powerpoint/2010/main" val="3374492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Purpose</a:t>
            </a:r>
            <a:endParaRPr lang="en-US" dirty="0">
              <a:solidFill>
                <a:schemeClr val="accent6"/>
              </a:solidFill>
            </a:endParaRPr>
          </a:p>
        </p:txBody>
      </p:sp>
      <p:sp>
        <p:nvSpPr>
          <p:cNvPr id="3" name="Content Placeholder 2"/>
          <p:cNvSpPr>
            <a:spLocks noGrp="1"/>
          </p:cNvSpPr>
          <p:nvPr>
            <p:ph idx="1"/>
          </p:nvPr>
        </p:nvSpPr>
        <p:spPr>
          <a:xfrm>
            <a:off x="838200" y="1825625"/>
            <a:ext cx="10515600" cy="2316069"/>
          </a:xfrm>
        </p:spPr>
        <p:txBody>
          <a:bodyPr>
            <a:normAutofit lnSpcReduction="10000"/>
          </a:bodyPr>
          <a:lstStyle/>
          <a:p>
            <a:pPr>
              <a:buFontTx/>
              <a:buChar char="-"/>
            </a:pPr>
            <a:r>
              <a:rPr lang="en-US" dirty="0" smtClean="0">
                <a:solidFill>
                  <a:schemeClr val="accent6"/>
                </a:solidFill>
              </a:rPr>
              <a:t>To work with and understand the interworking of wind turbines.</a:t>
            </a:r>
          </a:p>
          <a:p>
            <a:pPr>
              <a:buFontTx/>
              <a:buChar char="-"/>
            </a:pPr>
            <a:endParaRPr lang="en-US" dirty="0" smtClean="0">
              <a:solidFill>
                <a:schemeClr val="accent6"/>
              </a:solidFill>
            </a:endParaRPr>
          </a:p>
          <a:p>
            <a:pPr>
              <a:buFontTx/>
              <a:buChar char="-"/>
            </a:pPr>
            <a:endParaRPr lang="en-US" dirty="0">
              <a:solidFill>
                <a:schemeClr val="accent6"/>
              </a:solidFill>
            </a:endParaRPr>
          </a:p>
          <a:p>
            <a:pPr>
              <a:buFontTx/>
              <a:buChar char="-"/>
            </a:pPr>
            <a:r>
              <a:rPr lang="en-US" dirty="0" smtClean="0">
                <a:solidFill>
                  <a:schemeClr val="accent6"/>
                </a:solidFill>
              </a:rPr>
              <a:t>To discover how Joule collection can depend on many differing types of variables such as angle of wind and distance.</a:t>
            </a:r>
          </a:p>
          <a:p>
            <a:pPr>
              <a:buFontTx/>
              <a:buChar char="-"/>
            </a:pPr>
            <a:endParaRPr lang="en-US" dirty="0">
              <a:solidFill>
                <a:schemeClr val="accent6"/>
              </a:solidFill>
            </a:endParaRPr>
          </a:p>
          <a:p>
            <a:endParaRPr lang="en-US" dirty="0"/>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30</a:t>
            </a:fld>
            <a:endParaRPr lang="en-US"/>
          </a:p>
        </p:txBody>
      </p:sp>
    </p:spTree>
    <p:extLst>
      <p:ext uri="{BB962C8B-B14F-4D97-AF65-F5344CB8AC3E}">
        <p14:creationId xmlns:p14="http://schemas.microsoft.com/office/powerpoint/2010/main" val="5474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29350" y="1750193"/>
            <a:ext cx="4762500" cy="4286250"/>
          </a:xfrm>
          <a:prstGeom prst="rect">
            <a:avLst/>
          </a:prstGeom>
        </p:spPr>
      </p:pic>
      <p:sp>
        <p:nvSpPr>
          <p:cNvPr id="3" name="Content Placeholder 2"/>
          <p:cNvSpPr>
            <a:spLocks noGrp="1"/>
          </p:cNvSpPr>
          <p:nvPr>
            <p:ph idx="1"/>
          </p:nvPr>
        </p:nvSpPr>
        <p:spPr>
          <a:xfrm>
            <a:off x="838200" y="1750193"/>
            <a:ext cx="6503894" cy="3709313"/>
          </a:xfrm>
        </p:spPr>
        <p:txBody>
          <a:bodyPr/>
          <a:lstStyle/>
          <a:p>
            <a:r>
              <a:rPr lang="en-US" dirty="0">
                <a:solidFill>
                  <a:schemeClr val="accent6"/>
                </a:solidFill>
              </a:rPr>
              <a:t>(1) Energy </a:t>
            </a:r>
            <a:r>
              <a:rPr lang="en-US" dirty="0" smtClean="0">
                <a:solidFill>
                  <a:schemeClr val="accent6"/>
                </a:solidFill>
              </a:rPr>
              <a:t>Meter</a:t>
            </a:r>
          </a:p>
          <a:p>
            <a:r>
              <a:rPr lang="en-US" dirty="0">
                <a:solidFill>
                  <a:srgbClr val="70AD47"/>
                </a:solidFill>
              </a:rPr>
              <a:t>(1</a:t>
            </a:r>
            <a:r>
              <a:rPr lang="en-US" dirty="0">
                <a:solidFill>
                  <a:schemeClr val="accent6"/>
                </a:solidFill>
              </a:rPr>
              <a:t>) LEGO® MINDSTORMS® NXT</a:t>
            </a:r>
            <a:endParaRPr lang="en-US" dirty="0" smtClean="0">
              <a:solidFill>
                <a:schemeClr val="accent6"/>
              </a:solidFill>
            </a:endParaRPr>
          </a:p>
          <a:p>
            <a:r>
              <a:rPr lang="en-US" dirty="0" smtClean="0">
                <a:solidFill>
                  <a:schemeClr val="accent6"/>
                </a:solidFill>
              </a:rPr>
              <a:t>(1) </a:t>
            </a:r>
            <a:r>
              <a:rPr lang="en-US" dirty="0">
                <a:solidFill>
                  <a:schemeClr val="accent6"/>
                </a:solidFill>
              </a:rPr>
              <a:t>NXT Wind </a:t>
            </a:r>
            <a:r>
              <a:rPr lang="en-US" dirty="0" smtClean="0">
                <a:solidFill>
                  <a:schemeClr val="accent6"/>
                </a:solidFill>
              </a:rPr>
              <a:t>Turbine</a:t>
            </a:r>
          </a:p>
          <a:p>
            <a:r>
              <a:rPr lang="en-US" dirty="0" smtClean="0">
                <a:solidFill>
                  <a:schemeClr val="accent6"/>
                </a:solidFill>
              </a:rPr>
              <a:t>(</a:t>
            </a:r>
            <a:r>
              <a:rPr lang="en-US" dirty="0">
                <a:solidFill>
                  <a:schemeClr val="accent6"/>
                </a:solidFill>
              </a:rPr>
              <a:t>1</a:t>
            </a:r>
            <a:r>
              <a:rPr lang="en-US" dirty="0" smtClean="0">
                <a:solidFill>
                  <a:schemeClr val="accent6"/>
                </a:solidFill>
              </a:rPr>
              <a:t>) Fan</a:t>
            </a:r>
          </a:p>
          <a:p>
            <a:endParaRPr lang="en-US" dirty="0" smtClean="0">
              <a:solidFill>
                <a:schemeClr val="accent6"/>
              </a:solidFill>
            </a:endParaRPr>
          </a:p>
          <a:p>
            <a:endParaRPr lang="en-US" dirty="0" smtClean="0">
              <a:solidFill>
                <a:schemeClr val="accent6"/>
              </a:solidFill>
            </a:endParaRPr>
          </a:p>
          <a:p>
            <a:endParaRPr lang="en-US" dirty="0">
              <a:solidFill>
                <a:schemeClr val="accent6"/>
              </a:solidFill>
            </a:endParaRPr>
          </a:p>
          <a:p>
            <a:endParaRPr lang="en-US" dirty="0" smtClean="0">
              <a:solidFill>
                <a:schemeClr val="accent6"/>
              </a:solidFill>
            </a:endParaRPr>
          </a:p>
          <a:p>
            <a:endParaRPr lang="en-US" dirty="0">
              <a:solidFill>
                <a:schemeClr val="accent6"/>
              </a:solidFill>
            </a:endParaRPr>
          </a:p>
          <a:p>
            <a:endParaRPr lang="en-US" dirty="0" smtClean="0">
              <a:solidFill>
                <a:schemeClr val="accent6"/>
              </a:solidFill>
            </a:endParaRPr>
          </a:p>
          <a:p>
            <a:endParaRPr lang="en-US" dirty="0"/>
          </a:p>
        </p:txBody>
      </p:sp>
      <p:sp>
        <p:nvSpPr>
          <p:cNvPr id="2" name="Title 1"/>
          <p:cNvSpPr>
            <a:spLocks noGrp="1"/>
          </p:cNvSpPr>
          <p:nvPr>
            <p:ph type="title"/>
          </p:nvPr>
        </p:nvSpPr>
        <p:spPr/>
        <p:txBody>
          <a:bodyPr/>
          <a:lstStyle/>
          <a:p>
            <a:r>
              <a:rPr lang="en-US" dirty="0" smtClean="0">
                <a:solidFill>
                  <a:schemeClr val="accent6"/>
                </a:solidFill>
              </a:rPr>
              <a:t>Parts List</a:t>
            </a:r>
            <a:endParaRPr lang="en-US" dirty="0">
              <a:solidFill>
                <a:schemeClr val="accent6"/>
              </a:solidFill>
            </a:endParaRPr>
          </a:p>
        </p:txBody>
      </p:sp>
      <p:sp>
        <p:nvSpPr>
          <p:cNvPr id="11" name="Footer Placeholder 10"/>
          <p:cNvSpPr>
            <a:spLocks noGrp="1"/>
          </p:cNvSpPr>
          <p:nvPr>
            <p:ph type="ftr" sz="quarter" idx="11"/>
          </p:nvPr>
        </p:nvSpPr>
        <p:spPr/>
        <p:txBody>
          <a:bodyPr/>
          <a:lstStyle/>
          <a:p>
            <a:r>
              <a:rPr lang="en-US" smtClean="0"/>
              <a:t>EECT 175 - S1C</a:t>
            </a:r>
            <a:endParaRPr lang="en-US"/>
          </a:p>
        </p:txBody>
      </p:sp>
      <p:sp>
        <p:nvSpPr>
          <p:cNvPr id="12" name="Slide Number Placeholder 11"/>
          <p:cNvSpPr>
            <a:spLocks noGrp="1"/>
          </p:cNvSpPr>
          <p:nvPr>
            <p:ph type="sldNum" sz="quarter" idx="12"/>
          </p:nvPr>
        </p:nvSpPr>
        <p:spPr/>
        <p:txBody>
          <a:bodyPr/>
          <a:lstStyle/>
          <a:p>
            <a:fld id="{C7945B98-44FB-4FF3-8A95-2CBCDE132D24}" type="slidenum">
              <a:rPr lang="en-US" smtClean="0"/>
              <a:t>31</a:t>
            </a:fld>
            <a:endParaRPr lang="en-US"/>
          </a:p>
        </p:txBody>
      </p:sp>
    </p:spTree>
    <p:extLst>
      <p:ext uri="{BB962C8B-B14F-4D97-AF65-F5344CB8AC3E}">
        <p14:creationId xmlns:p14="http://schemas.microsoft.com/office/powerpoint/2010/main" val="3031432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Hypothesis </a:t>
            </a:r>
            <a:endParaRPr lang="en-US" dirty="0">
              <a:solidFill>
                <a:schemeClr val="accent6"/>
              </a:solidFill>
            </a:endParaRPr>
          </a:p>
        </p:txBody>
      </p:sp>
      <p:sp>
        <p:nvSpPr>
          <p:cNvPr id="3" name="Content Placeholder 2"/>
          <p:cNvSpPr>
            <a:spLocks noGrp="1"/>
          </p:cNvSpPr>
          <p:nvPr>
            <p:ph idx="1"/>
          </p:nvPr>
        </p:nvSpPr>
        <p:spPr/>
        <p:txBody>
          <a:bodyPr/>
          <a:lstStyle/>
          <a:p>
            <a:r>
              <a:rPr lang="en-US" dirty="0" smtClean="0">
                <a:solidFill>
                  <a:schemeClr val="accent6"/>
                </a:solidFill>
              </a:rPr>
              <a:t>There are a lot of dependents involved when it comes to collecting wind energy. For example; how hard is the wind blowing, what angle is it coming from, the size of the blades…etc.</a:t>
            </a:r>
          </a:p>
          <a:p>
            <a:endParaRPr lang="en-US" dirty="0">
              <a:solidFill>
                <a:schemeClr val="accent6"/>
              </a:solidFill>
            </a:endParaRPr>
          </a:p>
          <a:p>
            <a:r>
              <a:rPr lang="en-US" dirty="0" smtClean="0">
                <a:solidFill>
                  <a:schemeClr val="accent6"/>
                </a:solidFill>
              </a:rPr>
              <a:t>I believe with the particular model which was used, that the closer the turbine is to the fan, and the higher the fan is set, will produce the most amount of joules in the shortest time. </a:t>
            </a: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32</a:t>
            </a:fld>
            <a:endParaRPr lang="en-US"/>
          </a:p>
        </p:txBody>
      </p:sp>
    </p:spTree>
    <p:extLst>
      <p:ext uri="{BB962C8B-B14F-4D97-AF65-F5344CB8AC3E}">
        <p14:creationId xmlns:p14="http://schemas.microsoft.com/office/powerpoint/2010/main" val="165305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Calculations </a:t>
            </a:r>
            <a:endParaRPr lang="en-US" dirty="0">
              <a:solidFill>
                <a:schemeClr val="accent6"/>
              </a:solidFill>
            </a:endParaRPr>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33</a:t>
            </a:fld>
            <a:endParaRPr lang="en-US"/>
          </a:p>
        </p:txBody>
      </p:sp>
      <p:pic>
        <p:nvPicPr>
          <p:cNvPr id="4" name="Picture 3"/>
          <p:cNvPicPr>
            <a:picLocks noChangeAspect="1"/>
          </p:cNvPicPr>
          <p:nvPr/>
        </p:nvPicPr>
        <p:blipFill>
          <a:blip r:embed="rId3"/>
          <a:stretch>
            <a:fillRect/>
          </a:stretch>
        </p:blipFill>
        <p:spPr>
          <a:xfrm>
            <a:off x="462581" y="1690688"/>
            <a:ext cx="5039246" cy="4297382"/>
          </a:xfrm>
          <a:prstGeom prst="rect">
            <a:avLst/>
          </a:prstGeom>
        </p:spPr>
      </p:pic>
      <p:pic>
        <p:nvPicPr>
          <p:cNvPr id="9" name="Picture 8"/>
          <p:cNvPicPr>
            <a:picLocks noChangeAspect="1"/>
          </p:cNvPicPr>
          <p:nvPr/>
        </p:nvPicPr>
        <p:blipFill>
          <a:blip r:embed="rId4"/>
          <a:stretch>
            <a:fillRect/>
          </a:stretch>
        </p:blipFill>
        <p:spPr>
          <a:xfrm>
            <a:off x="5708629" y="2683823"/>
            <a:ext cx="6328867" cy="1154836"/>
          </a:xfrm>
          <a:prstGeom prst="rect">
            <a:avLst/>
          </a:prstGeom>
        </p:spPr>
      </p:pic>
    </p:spTree>
    <p:extLst>
      <p:ext uri="{BB962C8B-B14F-4D97-AF65-F5344CB8AC3E}">
        <p14:creationId xmlns:p14="http://schemas.microsoft.com/office/powerpoint/2010/main" val="3885779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Calculations </a:t>
            </a:r>
            <a:endParaRPr lang="en-US" dirty="0">
              <a:solidFill>
                <a:schemeClr val="accent6"/>
              </a:solidFill>
            </a:endParaRPr>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34</a:t>
            </a:fld>
            <a:endParaRPr lang="en-US"/>
          </a:p>
        </p:txBody>
      </p:sp>
      <p:pic>
        <p:nvPicPr>
          <p:cNvPr id="4" name="Picture 3"/>
          <p:cNvPicPr>
            <a:picLocks noChangeAspect="1"/>
          </p:cNvPicPr>
          <p:nvPr/>
        </p:nvPicPr>
        <p:blipFill>
          <a:blip r:embed="rId3"/>
          <a:stretch>
            <a:fillRect/>
          </a:stretch>
        </p:blipFill>
        <p:spPr>
          <a:xfrm>
            <a:off x="349826" y="2021712"/>
            <a:ext cx="5098839" cy="3276228"/>
          </a:xfrm>
          <a:prstGeom prst="rect">
            <a:avLst/>
          </a:prstGeom>
        </p:spPr>
      </p:pic>
      <p:pic>
        <p:nvPicPr>
          <p:cNvPr id="8" name="Picture 7"/>
          <p:cNvPicPr>
            <a:picLocks noChangeAspect="1"/>
          </p:cNvPicPr>
          <p:nvPr/>
        </p:nvPicPr>
        <p:blipFill>
          <a:blip r:embed="rId4"/>
          <a:stretch>
            <a:fillRect/>
          </a:stretch>
        </p:blipFill>
        <p:spPr>
          <a:xfrm>
            <a:off x="5910663" y="2021712"/>
            <a:ext cx="5399873" cy="3310309"/>
          </a:xfrm>
          <a:prstGeom prst="rect">
            <a:avLst/>
          </a:prstGeom>
        </p:spPr>
      </p:pic>
    </p:spTree>
    <p:extLst>
      <p:ext uri="{BB962C8B-B14F-4D97-AF65-F5344CB8AC3E}">
        <p14:creationId xmlns:p14="http://schemas.microsoft.com/office/powerpoint/2010/main" val="2982127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Calculations </a:t>
            </a:r>
            <a:endParaRPr lang="en-US" dirty="0">
              <a:solidFill>
                <a:schemeClr val="accent6"/>
              </a:solidFill>
            </a:endParaRPr>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35</a:t>
            </a:fld>
            <a:endParaRPr lang="en-US"/>
          </a:p>
        </p:txBody>
      </p:sp>
      <p:pic>
        <p:nvPicPr>
          <p:cNvPr id="3" name="Picture 2"/>
          <p:cNvPicPr>
            <a:picLocks noChangeAspect="1"/>
          </p:cNvPicPr>
          <p:nvPr/>
        </p:nvPicPr>
        <p:blipFill>
          <a:blip r:embed="rId3"/>
          <a:stretch>
            <a:fillRect/>
          </a:stretch>
        </p:blipFill>
        <p:spPr>
          <a:xfrm>
            <a:off x="285008" y="1377435"/>
            <a:ext cx="6947065" cy="2479792"/>
          </a:xfrm>
          <a:prstGeom prst="rect">
            <a:avLst/>
          </a:prstGeom>
        </p:spPr>
      </p:pic>
      <p:pic>
        <p:nvPicPr>
          <p:cNvPr id="7" name="Picture 6"/>
          <p:cNvPicPr>
            <a:picLocks noChangeAspect="1"/>
          </p:cNvPicPr>
          <p:nvPr/>
        </p:nvPicPr>
        <p:blipFill>
          <a:blip r:embed="rId4"/>
          <a:stretch>
            <a:fillRect/>
          </a:stretch>
        </p:blipFill>
        <p:spPr>
          <a:xfrm>
            <a:off x="6645910" y="3857227"/>
            <a:ext cx="4348184" cy="2633910"/>
          </a:xfrm>
          <a:prstGeom prst="rect">
            <a:avLst/>
          </a:prstGeom>
        </p:spPr>
      </p:pic>
    </p:spTree>
    <p:extLst>
      <p:ext uri="{BB962C8B-B14F-4D97-AF65-F5344CB8AC3E}">
        <p14:creationId xmlns:p14="http://schemas.microsoft.com/office/powerpoint/2010/main" val="1386086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36</a:t>
            </a:fld>
            <a:endParaRPr lang="en-US"/>
          </a:p>
        </p:txBody>
      </p:sp>
      <p:sp>
        <p:nvSpPr>
          <p:cNvPr id="4" name="Content Placeholder 3"/>
          <p:cNvSpPr>
            <a:spLocks noGrp="1"/>
          </p:cNvSpPr>
          <p:nvPr>
            <p:ph idx="1"/>
          </p:nvPr>
        </p:nvSpPr>
        <p:spPr>
          <a:xfrm>
            <a:off x="6210795" y="1690688"/>
            <a:ext cx="5564232" cy="4351338"/>
          </a:xfrm>
        </p:spPr>
        <p:txBody>
          <a:bodyPr/>
          <a:lstStyle/>
          <a:p>
            <a:r>
              <a:rPr lang="en-US" dirty="0" smtClean="0">
                <a:solidFill>
                  <a:schemeClr val="accent6"/>
                </a:solidFill>
              </a:rPr>
              <a:t>Measurements were taken having the fan placed at different distances. </a:t>
            </a:r>
          </a:p>
          <a:p>
            <a:endParaRPr lang="en-US" dirty="0">
              <a:solidFill>
                <a:schemeClr val="accent6"/>
              </a:solidFill>
            </a:endParaRPr>
          </a:p>
          <a:p>
            <a:r>
              <a:rPr lang="en-US" dirty="0" smtClean="0">
                <a:solidFill>
                  <a:schemeClr val="accent6"/>
                </a:solidFill>
              </a:rPr>
              <a:t>Those distances being: 25 cm, 50 cm and 100 cm</a:t>
            </a:r>
            <a:endParaRPr lang="en-US" dirty="0">
              <a:solidFill>
                <a:schemeClr val="accent6"/>
              </a:solidFill>
            </a:endParaRPr>
          </a:p>
        </p:txBody>
      </p:sp>
      <p:pic>
        <p:nvPicPr>
          <p:cNvPr id="5" name="Picture 4"/>
          <p:cNvPicPr>
            <a:picLocks noChangeAspect="1"/>
          </p:cNvPicPr>
          <p:nvPr/>
        </p:nvPicPr>
        <p:blipFill>
          <a:blip r:embed="rId2"/>
          <a:stretch>
            <a:fillRect/>
          </a:stretch>
        </p:blipFill>
        <p:spPr>
          <a:xfrm>
            <a:off x="298614" y="1690688"/>
            <a:ext cx="5666671" cy="4261958"/>
          </a:xfrm>
          <a:prstGeom prst="rect">
            <a:avLst/>
          </a:prstGeom>
        </p:spPr>
      </p:pic>
    </p:spTree>
    <p:extLst>
      <p:ext uri="{BB962C8B-B14F-4D97-AF65-F5344CB8AC3E}">
        <p14:creationId xmlns:p14="http://schemas.microsoft.com/office/powerpoint/2010/main" val="1267812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37</a:t>
            </a:fld>
            <a:endParaRPr lang="en-US"/>
          </a:p>
        </p:txBody>
      </p:sp>
      <p:sp>
        <p:nvSpPr>
          <p:cNvPr id="4" name="Content Placeholder 3"/>
          <p:cNvSpPr>
            <a:spLocks noGrp="1"/>
          </p:cNvSpPr>
          <p:nvPr>
            <p:ph idx="1"/>
          </p:nvPr>
        </p:nvSpPr>
        <p:spPr>
          <a:xfrm>
            <a:off x="5371284" y="1683189"/>
            <a:ext cx="5564232" cy="4351338"/>
          </a:xfrm>
        </p:spPr>
        <p:txBody>
          <a:bodyPr/>
          <a:lstStyle/>
          <a:p>
            <a:r>
              <a:rPr lang="en-US" dirty="0" smtClean="0">
                <a:solidFill>
                  <a:schemeClr val="accent6"/>
                </a:solidFill>
              </a:rPr>
              <a:t>Because the fan was not in the best of shape, only the maximum setting was usable on the fan. </a:t>
            </a:r>
          </a:p>
          <a:p>
            <a:endParaRPr lang="en-US" dirty="0">
              <a:solidFill>
                <a:schemeClr val="accent6"/>
              </a:solidFill>
            </a:endParaRPr>
          </a:p>
          <a:p>
            <a:r>
              <a:rPr lang="en-US" dirty="0" smtClean="0">
                <a:solidFill>
                  <a:schemeClr val="accent6"/>
                </a:solidFill>
              </a:rPr>
              <a:t>However, even with this issue the experiment still supplied good results.</a:t>
            </a:r>
            <a:endParaRPr lang="en-US" dirty="0">
              <a:solidFill>
                <a:schemeClr val="accent6"/>
              </a:solidFill>
            </a:endParaRPr>
          </a:p>
        </p:txBody>
      </p:sp>
      <p:pic>
        <p:nvPicPr>
          <p:cNvPr id="3" name="Picture 2"/>
          <p:cNvPicPr>
            <a:picLocks noChangeAspect="1"/>
          </p:cNvPicPr>
          <p:nvPr/>
        </p:nvPicPr>
        <p:blipFill>
          <a:blip r:embed="rId2"/>
          <a:stretch>
            <a:fillRect/>
          </a:stretch>
        </p:blipFill>
        <p:spPr>
          <a:xfrm rot="5400000">
            <a:off x="793612" y="1996072"/>
            <a:ext cx="4994983" cy="3725573"/>
          </a:xfrm>
          <a:prstGeom prst="rect">
            <a:avLst/>
          </a:prstGeom>
        </p:spPr>
      </p:pic>
    </p:spTree>
    <p:extLst>
      <p:ext uri="{BB962C8B-B14F-4D97-AF65-F5344CB8AC3E}">
        <p14:creationId xmlns:p14="http://schemas.microsoft.com/office/powerpoint/2010/main" val="2376964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38</a:t>
            </a:fld>
            <a:endParaRPr lang="en-US"/>
          </a:p>
        </p:txBody>
      </p:sp>
      <p:sp>
        <p:nvSpPr>
          <p:cNvPr id="4" name="Content Placeholder 3"/>
          <p:cNvSpPr>
            <a:spLocks noGrp="1"/>
          </p:cNvSpPr>
          <p:nvPr>
            <p:ph idx="1"/>
          </p:nvPr>
        </p:nvSpPr>
        <p:spPr>
          <a:xfrm>
            <a:off x="204107" y="1329727"/>
            <a:ext cx="5564232" cy="4351338"/>
          </a:xfrm>
        </p:spPr>
        <p:txBody>
          <a:bodyPr/>
          <a:lstStyle/>
          <a:p>
            <a:r>
              <a:rPr lang="en-US" dirty="0" smtClean="0">
                <a:solidFill>
                  <a:schemeClr val="accent6"/>
                </a:solidFill>
              </a:rPr>
              <a:t>Although the duration of each experiment changed with the distance of the turbine from the wind source, each distance still was able to fully charge the energy meter.</a:t>
            </a:r>
            <a:endParaRPr lang="en-US" dirty="0">
              <a:solidFill>
                <a:schemeClr val="accent6"/>
              </a:solidFill>
            </a:endParaRPr>
          </a:p>
        </p:txBody>
      </p:sp>
      <p:pic>
        <p:nvPicPr>
          <p:cNvPr id="5" name="Picture 4"/>
          <p:cNvPicPr>
            <a:picLocks noChangeAspect="1"/>
          </p:cNvPicPr>
          <p:nvPr/>
        </p:nvPicPr>
        <p:blipFill>
          <a:blip r:embed="rId2"/>
          <a:stretch>
            <a:fillRect/>
          </a:stretch>
        </p:blipFill>
        <p:spPr>
          <a:xfrm>
            <a:off x="6182919" y="1567543"/>
            <a:ext cx="5804974" cy="4417662"/>
          </a:xfrm>
          <a:prstGeom prst="rect">
            <a:avLst/>
          </a:prstGeom>
        </p:spPr>
      </p:pic>
      <p:pic>
        <p:nvPicPr>
          <p:cNvPr id="6" name="Picture 5"/>
          <p:cNvPicPr>
            <a:picLocks noChangeAspect="1"/>
          </p:cNvPicPr>
          <p:nvPr/>
        </p:nvPicPr>
        <p:blipFill>
          <a:blip r:embed="rId3"/>
          <a:stretch>
            <a:fillRect/>
          </a:stretch>
        </p:blipFill>
        <p:spPr>
          <a:xfrm>
            <a:off x="2694609" y="3342945"/>
            <a:ext cx="1994204" cy="3378530"/>
          </a:xfrm>
          <a:prstGeom prst="rect">
            <a:avLst/>
          </a:prstGeom>
        </p:spPr>
      </p:pic>
    </p:spTree>
    <p:extLst>
      <p:ext uri="{BB962C8B-B14F-4D97-AF65-F5344CB8AC3E}">
        <p14:creationId xmlns:p14="http://schemas.microsoft.com/office/powerpoint/2010/main" val="1311062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39</a:t>
            </a:fld>
            <a:endParaRPr lang="en-US"/>
          </a:p>
        </p:txBody>
      </p:sp>
      <p:sp>
        <p:nvSpPr>
          <p:cNvPr id="4" name="Content Placeholder 3"/>
          <p:cNvSpPr>
            <a:spLocks noGrp="1"/>
          </p:cNvSpPr>
          <p:nvPr>
            <p:ph idx="1"/>
          </p:nvPr>
        </p:nvSpPr>
        <p:spPr>
          <a:xfrm>
            <a:off x="609600" y="2187574"/>
            <a:ext cx="5564232" cy="4351338"/>
          </a:xfrm>
        </p:spPr>
        <p:txBody>
          <a:bodyPr/>
          <a:lstStyle/>
          <a:p>
            <a:r>
              <a:rPr lang="en-US" dirty="0" smtClean="0">
                <a:solidFill>
                  <a:schemeClr val="accent6"/>
                </a:solidFill>
              </a:rPr>
              <a:t>Measurements were also taken with the fan placed at different angles.</a:t>
            </a:r>
          </a:p>
          <a:p>
            <a:endParaRPr lang="en-US" dirty="0">
              <a:solidFill>
                <a:schemeClr val="accent6"/>
              </a:solidFill>
            </a:endParaRPr>
          </a:p>
          <a:p>
            <a:r>
              <a:rPr lang="en-US" dirty="0" smtClean="0">
                <a:solidFill>
                  <a:schemeClr val="accent6"/>
                </a:solidFill>
              </a:rPr>
              <a:t>However, no position yielded better results then the wind making contact with the turbine head on.</a:t>
            </a:r>
            <a:endParaRPr lang="en-US" dirty="0">
              <a:solidFill>
                <a:schemeClr val="accent6"/>
              </a:solidFill>
            </a:endParaRPr>
          </a:p>
        </p:txBody>
      </p:sp>
      <p:pic>
        <p:nvPicPr>
          <p:cNvPr id="3" name="Picture 2"/>
          <p:cNvPicPr>
            <a:picLocks noChangeAspect="1"/>
          </p:cNvPicPr>
          <p:nvPr/>
        </p:nvPicPr>
        <p:blipFill>
          <a:blip r:embed="rId2"/>
          <a:stretch>
            <a:fillRect/>
          </a:stretch>
        </p:blipFill>
        <p:spPr>
          <a:xfrm rot="10800000">
            <a:off x="6402432" y="849735"/>
            <a:ext cx="4097515" cy="5311321"/>
          </a:xfrm>
          <a:prstGeom prst="rect">
            <a:avLst/>
          </a:prstGeom>
        </p:spPr>
      </p:pic>
    </p:spTree>
    <p:extLst>
      <p:ext uri="{BB962C8B-B14F-4D97-AF65-F5344CB8AC3E}">
        <p14:creationId xmlns:p14="http://schemas.microsoft.com/office/powerpoint/2010/main" val="3248512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12699" y="2754533"/>
            <a:ext cx="5566130" cy="3249450"/>
          </a:xfrm>
          <a:prstGeom prst="rect">
            <a:avLst/>
          </a:prstGeom>
        </p:spPr>
      </p:pic>
      <p:sp>
        <p:nvSpPr>
          <p:cNvPr id="2" name="Title 1"/>
          <p:cNvSpPr>
            <a:spLocks noGrp="1"/>
          </p:cNvSpPr>
          <p:nvPr>
            <p:ph type="title"/>
          </p:nvPr>
        </p:nvSpPr>
        <p:spPr/>
        <p:txBody>
          <a:bodyPr/>
          <a:lstStyle/>
          <a:p>
            <a:r>
              <a:rPr lang="en-US" dirty="0" smtClean="0">
                <a:solidFill>
                  <a:schemeClr val="accent6"/>
                </a:solidFill>
              </a:rPr>
              <a:t>Purpose</a:t>
            </a:r>
            <a:endParaRPr lang="en-US" dirty="0">
              <a:solidFill>
                <a:schemeClr val="accent6"/>
              </a:solidFill>
            </a:endParaRPr>
          </a:p>
        </p:txBody>
      </p:sp>
      <p:sp>
        <p:nvSpPr>
          <p:cNvPr id="3" name="Content Placeholder 2"/>
          <p:cNvSpPr>
            <a:spLocks noGrp="1"/>
          </p:cNvSpPr>
          <p:nvPr>
            <p:ph idx="1"/>
          </p:nvPr>
        </p:nvSpPr>
        <p:spPr/>
        <p:txBody>
          <a:bodyPr>
            <a:normAutofit/>
          </a:bodyPr>
          <a:lstStyle/>
          <a:p>
            <a:pPr>
              <a:buFontTx/>
              <a:buChar char="-"/>
            </a:pPr>
            <a:r>
              <a:rPr lang="en-US" dirty="0" smtClean="0">
                <a:solidFill>
                  <a:schemeClr val="accent6"/>
                </a:solidFill>
              </a:rPr>
              <a:t>To learn how to design </a:t>
            </a:r>
            <a:r>
              <a:rPr lang="en-US" dirty="0">
                <a:solidFill>
                  <a:schemeClr val="accent6"/>
                </a:solidFill>
              </a:rPr>
              <a:t>a Lego </a:t>
            </a:r>
            <a:r>
              <a:rPr lang="en-US" dirty="0" smtClean="0">
                <a:solidFill>
                  <a:schemeClr val="accent6"/>
                </a:solidFill>
              </a:rPr>
              <a:t>Mind Storm program using the designated programming tool; the program will need to be able to </a:t>
            </a:r>
            <a:r>
              <a:rPr lang="en-US" dirty="0">
                <a:solidFill>
                  <a:schemeClr val="accent6"/>
                </a:solidFill>
              </a:rPr>
              <a:t>charge the </a:t>
            </a:r>
            <a:r>
              <a:rPr lang="en-US" dirty="0" smtClean="0">
                <a:solidFill>
                  <a:schemeClr val="accent6"/>
                </a:solidFill>
              </a:rPr>
              <a:t>energy meter. </a:t>
            </a:r>
            <a:endParaRPr lang="en-US" dirty="0">
              <a:solidFill>
                <a:schemeClr val="accent6"/>
              </a:solidFill>
            </a:endParaRPr>
          </a:p>
          <a:p>
            <a:endParaRPr lang="en-US" dirty="0"/>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4</a:t>
            </a:fld>
            <a:endParaRPr lang="en-US"/>
          </a:p>
        </p:txBody>
      </p:sp>
    </p:spTree>
    <p:extLst>
      <p:ext uri="{BB962C8B-B14F-4D97-AF65-F5344CB8AC3E}">
        <p14:creationId xmlns:p14="http://schemas.microsoft.com/office/powerpoint/2010/main" val="3418547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40</a:t>
            </a:fld>
            <a:endParaRPr lang="en-US"/>
          </a:p>
        </p:txBody>
      </p:sp>
      <p:pic>
        <p:nvPicPr>
          <p:cNvPr id="7" name="IMG_656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5400000">
            <a:off x="6685842" y="1824917"/>
            <a:ext cx="6267594" cy="3525522"/>
          </a:xfrm>
          <a:prstGeom prst="rect">
            <a:avLst/>
          </a:prstGeom>
        </p:spPr>
      </p:pic>
      <p:pic>
        <p:nvPicPr>
          <p:cNvPr id="8" name="IMG_657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69775" y="1959805"/>
            <a:ext cx="7337650" cy="4127428"/>
          </a:xfrm>
          <a:prstGeom prst="rect">
            <a:avLst/>
          </a:prstGeom>
        </p:spPr>
      </p:pic>
    </p:spTree>
    <p:extLst>
      <p:ext uri="{BB962C8B-B14F-4D97-AF65-F5344CB8AC3E}">
        <p14:creationId xmlns:p14="http://schemas.microsoft.com/office/powerpoint/2010/main" val="9425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1" fill="hold"/>
                                        <p:tgtEl>
                                          <p:spTgt spid="8"/>
                                        </p:tgtEl>
                                      </p:cBhvr>
                                    </p:cmd>
                                  </p:childTnLst>
                                </p:cTn>
                              </p:par>
                            </p:childTnLst>
                          </p:cTn>
                        </p:par>
                        <p:par>
                          <p:cTn id="7" fill="hold">
                            <p:stCondLst>
                              <p:cond delay="3201"/>
                            </p:stCondLst>
                            <p:childTnLst>
                              <p:par>
                                <p:cTn id="8" presetID="1" presetClass="mediacall" presetSubtype="0" fill="hold" nodeType="afterEffect">
                                  <p:stCondLst>
                                    <p:cond delay="0"/>
                                  </p:stCondLst>
                                  <p:childTnLst>
                                    <p:cmd type="call" cmd="playFrom(0.0)">
                                      <p:cBhvr>
                                        <p:cTn id="9" dur="29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repeatCount="indefinite"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43949" y="1690688"/>
            <a:ext cx="5948052" cy="4848224"/>
          </a:xfrm>
          <a:prstGeom prst="rect">
            <a:avLst/>
          </a:prstGeom>
        </p:spPr>
      </p:pic>
      <p:pic>
        <p:nvPicPr>
          <p:cNvPr id="3" name="Picture 2"/>
          <p:cNvPicPr>
            <a:picLocks noChangeAspect="1"/>
          </p:cNvPicPr>
          <p:nvPr/>
        </p:nvPicPr>
        <p:blipFill>
          <a:blip r:embed="rId3"/>
          <a:stretch>
            <a:fillRect/>
          </a:stretch>
        </p:blipFill>
        <p:spPr>
          <a:xfrm>
            <a:off x="143802" y="1460665"/>
            <a:ext cx="6111932" cy="5006994"/>
          </a:xfrm>
          <a:prstGeom prst="rect">
            <a:avLst/>
          </a:prstGeom>
        </p:spPr>
      </p:pic>
      <p:sp>
        <p:nvSpPr>
          <p:cNvPr id="2" name="Title 1"/>
          <p:cNvSpPr>
            <a:spLocks noGrp="1"/>
          </p:cNvSpPr>
          <p:nvPr>
            <p:ph type="title"/>
          </p:nvPr>
        </p:nvSpPr>
        <p:spPr/>
        <p:txBody>
          <a:bodyPr/>
          <a:lstStyle/>
          <a:p>
            <a:r>
              <a:rPr lang="en-US" dirty="0" smtClean="0">
                <a:solidFill>
                  <a:schemeClr val="accent6"/>
                </a:solidFill>
              </a:rPr>
              <a:t>Experiment - Results</a:t>
            </a:r>
            <a:endParaRPr lang="en-US" dirty="0">
              <a:solidFill>
                <a:schemeClr val="accent6"/>
              </a:solidFill>
            </a:endParaRPr>
          </a:p>
        </p:txBody>
      </p:sp>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41</a:t>
            </a:fld>
            <a:endParaRPr lang="en-US"/>
          </a:p>
        </p:txBody>
      </p:sp>
      <p:pic>
        <p:nvPicPr>
          <p:cNvPr id="5" name="Picture 4"/>
          <p:cNvPicPr>
            <a:picLocks noChangeAspect="1"/>
          </p:cNvPicPr>
          <p:nvPr/>
        </p:nvPicPr>
        <p:blipFill>
          <a:blip r:embed="rId4"/>
          <a:stretch>
            <a:fillRect/>
          </a:stretch>
        </p:blipFill>
        <p:spPr>
          <a:xfrm>
            <a:off x="10647876" y="4894178"/>
            <a:ext cx="1544125" cy="1573481"/>
          </a:xfrm>
          <a:prstGeom prst="rect">
            <a:avLst/>
          </a:prstGeom>
        </p:spPr>
      </p:pic>
      <p:sp>
        <p:nvSpPr>
          <p:cNvPr id="9" name="Right Arrow 8"/>
          <p:cNvSpPr/>
          <p:nvPr/>
        </p:nvSpPr>
        <p:spPr>
          <a:xfrm flipH="1">
            <a:off x="10177152" y="5508726"/>
            <a:ext cx="427512" cy="344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479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 - Results</a:t>
            </a:r>
            <a:endParaRPr lang="en-US" dirty="0">
              <a:solidFill>
                <a:schemeClr val="accent6"/>
              </a:solidFill>
            </a:endParaRPr>
          </a:p>
        </p:txBody>
      </p:sp>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42</a:t>
            </a:fld>
            <a:endParaRPr lang="en-US"/>
          </a:p>
        </p:txBody>
      </p:sp>
      <p:pic>
        <p:nvPicPr>
          <p:cNvPr id="6" name="Picture 5"/>
          <p:cNvPicPr>
            <a:picLocks noChangeAspect="1"/>
          </p:cNvPicPr>
          <p:nvPr/>
        </p:nvPicPr>
        <p:blipFill>
          <a:blip r:embed="rId2"/>
          <a:stretch>
            <a:fillRect/>
          </a:stretch>
        </p:blipFill>
        <p:spPr>
          <a:xfrm>
            <a:off x="260701" y="1360962"/>
            <a:ext cx="4443942" cy="5177950"/>
          </a:xfrm>
          <a:prstGeom prst="rect">
            <a:avLst/>
          </a:prstGeom>
        </p:spPr>
      </p:pic>
      <p:pic>
        <p:nvPicPr>
          <p:cNvPr id="7" name="Picture 6"/>
          <p:cNvPicPr>
            <a:picLocks noChangeAspect="1"/>
          </p:cNvPicPr>
          <p:nvPr/>
        </p:nvPicPr>
        <p:blipFill>
          <a:blip r:embed="rId3"/>
          <a:stretch>
            <a:fillRect/>
          </a:stretch>
        </p:blipFill>
        <p:spPr>
          <a:xfrm>
            <a:off x="4847147" y="1360962"/>
            <a:ext cx="4519420" cy="5198546"/>
          </a:xfrm>
          <a:prstGeom prst="rect">
            <a:avLst/>
          </a:prstGeom>
        </p:spPr>
      </p:pic>
      <p:pic>
        <p:nvPicPr>
          <p:cNvPr id="8" name="Picture 7"/>
          <p:cNvPicPr>
            <a:picLocks noChangeAspect="1"/>
          </p:cNvPicPr>
          <p:nvPr/>
        </p:nvPicPr>
        <p:blipFill>
          <a:blip r:embed="rId4"/>
          <a:stretch>
            <a:fillRect/>
          </a:stretch>
        </p:blipFill>
        <p:spPr>
          <a:xfrm>
            <a:off x="9982200" y="5461090"/>
            <a:ext cx="2192977" cy="895260"/>
          </a:xfrm>
          <a:prstGeom prst="rect">
            <a:avLst/>
          </a:prstGeom>
        </p:spPr>
      </p:pic>
      <p:sp>
        <p:nvSpPr>
          <p:cNvPr id="14" name="Right Arrow 13"/>
          <p:cNvSpPr/>
          <p:nvPr/>
        </p:nvSpPr>
        <p:spPr>
          <a:xfrm flipH="1">
            <a:off x="9460627" y="5564336"/>
            <a:ext cx="427512" cy="344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45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Conclusion</a:t>
            </a:r>
            <a:endParaRPr lang="en-US" dirty="0">
              <a:solidFill>
                <a:schemeClr val="accent6"/>
              </a:solidFill>
            </a:endParaRPr>
          </a:p>
        </p:txBody>
      </p:sp>
      <p:sp>
        <p:nvSpPr>
          <p:cNvPr id="3" name="Content Placeholder 2"/>
          <p:cNvSpPr>
            <a:spLocks noGrp="1"/>
          </p:cNvSpPr>
          <p:nvPr>
            <p:ph idx="1"/>
          </p:nvPr>
        </p:nvSpPr>
        <p:spPr/>
        <p:txBody>
          <a:bodyPr/>
          <a:lstStyle/>
          <a:p>
            <a:r>
              <a:rPr lang="en-US" dirty="0" smtClean="0">
                <a:solidFill>
                  <a:schemeClr val="accent6"/>
                </a:solidFill>
              </a:rPr>
              <a:t>Experiments ran smoothly, there were no issues with the process besides the fans setting which could only be used at the highest setting.</a:t>
            </a:r>
          </a:p>
          <a:p>
            <a:endParaRPr lang="en-US" dirty="0">
              <a:solidFill>
                <a:schemeClr val="accent6"/>
              </a:solidFill>
            </a:endParaRPr>
          </a:p>
          <a:p>
            <a:r>
              <a:rPr lang="en-US" dirty="0" smtClean="0">
                <a:solidFill>
                  <a:schemeClr val="accent6"/>
                </a:solidFill>
              </a:rPr>
              <a:t>Wind energy is a good source of energy, because depending on the direction of the wind it can be collected swiftly and easily. If a tail is added to change the turbine to the direction of the wind, wind energy can easily be one of the best tools for collecting energy.</a:t>
            </a:r>
            <a:endParaRPr lang="en-US" dirty="0">
              <a:solidFill>
                <a:schemeClr val="accent6"/>
              </a:solidFill>
            </a:endParaRP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43</a:t>
            </a:fld>
            <a:endParaRPr lang="en-US"/>
          </a:p>
        </p:txBody>
      </p:sp>
    </p:spTree>
    <p:extLst>
      <p:ext uri="{BB962C8B-B14F-4D97-AF65-F5344CB8AC3E}">
        <p14:creationId xmlns:p14="http://schemas.microsoft.com/office/powerpoint/2010/main" val="2524184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Resources </a:t>
            </a:r>
            <a:endParaRPr lang="en-US" dirty="0">
              <a:solidFill>
                <a:schemeClr val="accent6"/>
              </a:solidFill>
            </a:endParaRPr>
          </a:p>
        </p:txBody>
      </p:sp>
      <p:sp>
        <p:nvSpPr>
          <p:cNvPr id="3" name="Content Placeholder 2"/>
          <p:cNvSpPr>
            <a:spLocks noGrp="1"/>
          </p:cNvSpPr>
          <p:nvPr>
            <p:ph idx="1"/>
          </p:nvPr>
        </p:nvSpPr>
        <p:spPr>
          <a:xfrm>
            <a:off x="838200" y="1472266"/>
            <a:ext cx="10515600" cy="5385734"/>
          </a:xfrm>
        </p:spPr>
        <p:txBody>
          <a:bodyPr>
            <a:normAutofit/>
          </a:bodyPr>
          <a:lstStyle/>
          <a:p>
            <a:r>
              <a:rPr lang="en-US" i="1" dirty="0">
                <a:solidFill>
                  <a:schemeClr val="accent6"/>
                </a:solidFill>
              </a:rPr>
              <a:t>https://</a:t>
            </a:r>
            <a:r>
              <a:rPr lang="en-US" i="1" dirty="0" smtClean="0">
                <a:solidFill>
                  <a:schemeClr val="accent6"/>
                </a:solidFill>
              </a:rPr>
              <a:t>online.ivytech.edu/bbcswebdav/pid-33491191-dt-content-rid-76377175_1/courses/EECT175-S1C-C1-201530/dw_55.pdf </a:t>
            </a:r>
            <a:r>
              <a:rPr lang="en-US" b="1" i="1" dirty="0" smtClean="0">
                <a:solidFill>
                  <a:schemeClr val="accent6"/>
                </a:solidFill>
              </a:rPr>
              <a:t>(Renewable Energy </a:t>
            </a:r>
            <a:r>
              <a:rPr lang="en-US" b="1" dirty="0" smtClean="0">
                <a:solidFill>
                  <a:schemeClr val="accent6"/>
                </a:solidFill>
              </a:rPr>
              <a:t>Manual</a:t>
            </a:r>
            <a:r>
              <a:rPr lang="en-US" b="1" i="1" dirty="0" smtClean="0">
                <a:solidFill>
                  <a:schemeClr val="accent6"/>
                </a:solidFill>
              </a:rPr>
              <a:t>) </a:t>
            </a:r>
          </a:p>
          <a:p>
            <a:r>
              <a:rPr lang="en-US" i="1" dirty="0">
                <a:solidFill>
                  <a:schemeClr val="accent6"/>
                </a:solidFill>
              </a:rPr>
              <a:t>http://</a:t>
            </a:r>
            <a:r>
              <a:rPr lang="en-US" i="1" dirty="0" smtClean="0">
                <a:solidFill>
                  <a:schemeClr val="accent6"/>
                </a:solidFill>
              </a:rPr>
              <a:t>www.hudsonproducts.com/products/tuflite/flowfans.pdf</a:t>
            </a:r>
            <a:r>
              <a:rPr lang="en-US" i="1" dirty="0">
                <a:solidFill>
                  <a:schemeClr val="accent6"/>
                </a:solidFill>
              </a:rPr>
              <a:t> </a:t>
            </a:r>
            <a:r>
              <a:rPr lang="en-US" b="1" dirty="0">
                <a:solidFill>
                  <a:schemeClr val="accent6"/>
                </a:solidFill>
              </a:rPr>
              <a:t>(Basics </a:t>
            </a:r>
            <a:r>
              <a:rPr lang="en-US" b="1" dirty="0" smtClean="0">
                <a:solidFill>
                  <a:schemeClr val="accent6"/>
                </a:solidFill>
              </a:rPr>
              <a:t>of AXIAL </a:t>
            </a:r>
            <a:r>
              <a:rPr lang="en-US" b="1" dirty="0">
                <a:solidFill>
                  <a:schemeClr val="accent6"/>
                </a:solidFill>
              </a:rPr>
              <a:t>FLOW </a:t>
            </a:r>
            <a:r>
              <a:rPr lang="en-US" b="1" dirty="0" smtClean="0">
                <a:solidFill>
                  <a:schemeClr val="accent6"/>
                </a:solidFill>
              </a:rPr>
              <a:t>FANS)</a:t>
            </a:r>
          </a:p>
          <a:p>
            <a:r>
              <a:rPr lang="en-US" i="1" dirty="0">
                <a:solidFill>
                  <a:schemeClr val="accent6"/>
                </a:solidFill>
              </a:rPr>
              <a:t>http://</a:t>
            </a:r>
            <a:r>
              <a:rPr lang="en-US" i="1" dirty="0" smtClean="0">
                <a:solidFill>
                  <a:schemeClr val="accent6"/>
                </a:solidFill>
              </a:rPr>
              <a:t>learn.kidwind.org/learn/science_fair_projects </a:t>
            </a:r>
            <a:r>
              <a:rPr lang="en-US" b="1" dirty="0" smtClean="0">
                <a:solidFill>
                  <a:schemeClr val="accent6"/>
                </a:solidFill>
              </a:rPr>
              <a:t>(Equations)</a:t>
            </a:r>
          </a:p>
          <a:p>
            <a:r>
              <a:rPr lang="en-US" i="1" dirty="0">
                <a:solidFill>
                  <a:schemeClr val="accent6"/>
                </a:solidFill>
              </a:rPr>
              <a:t>http://</a:t>
            </a:r>
            <a:r>
              <a:rPr lang="en-US" i="1" dirty="0" smtClean="0">
                <a:solidFill>
                  <a:schemeClr val="accent6"/>
                </a:solidFill>
              </a:rPr>
              <a:t>learn.kidwind.org/sites/default/files/swept_area2.pdf </a:t>
            </a:r>
            <a:r>
              <a:rPr lang="en-US" b="1" dirty="0" smtClean="0">
                <a:solidFill>
                  <a:schemeClr val="accent6"/>
                </a:solidFill>
              </a:rPr>
              <a:t>(More Equations)</a:t>
            </a:r>
          </a:p>
          <a:p>
            <a:r>
              <a:rPr lang="en-US" i="1" dirty="0">
                <a:solidFill>
                  <a:schemeClr val="accent6"/>
                </a:solidFill>
              </a:rPr>
              <a:t>http://</a:t>
            </a:r>
            <a:r>
              <a:rPr lang="en-US" i="1" dirty="0" smtClean="0">
                <a:solidFill>
                  <a:schemeClr val="accent6"/>
                </a:solidFill>
              </a:rPr>
              <a:t>kwind.me/assets/challenge/WINDSPEED.pdf </a:t>
            </a:r>
            <a:r>
              <a:rPr lang="en-US" b="1" dirty="0" smtClean="0">
                <a:solidFill>
                  <a:schemeClr val="accent6"/>
                </a:solidFill>
              </a:rPr>
              <a:t>(Turbine Performance Calculations)</a:t>
            </a:r>
            <a:endParaRPr lang="en-US" b="1" dirty="0">
              <a:solidFill>
                <a:schemeClr val="accent6"/>
              </a:solidFill>
            </a:endParaRP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44</a:t>
            </a:fld>
            <a:endParaRPr lang="en-US"/>
          </a:p>
        </p:txBody>
      </p:sp>
    </p:spTree>
    <p:extLst>
      <p:ext uri="{BB962C8B-B14F-4D97-AF65-F5344CB8AC3E}">
        <p14:creationId xmlns:p14="http://schemas.microsoft.com/office/powerpoint/2010/main" val="2308726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6"/>
                </a:solidFill>
              </a:rPr>
              <a:t>Lab 4: Battery Charging </a:t>
            </a:r>
            <a:endParaRPr lang="en-US" dirty="0">
              <a:solidFill>
                <a:schemeClr val="accent6"/>
              </a:solidFill>
            </a:endParaRPr>
          </a:p>
        </p:txBody>
      </p:sp>
      <p:sp>
        <p:nvSpPr>
          <p:cNvPr id="3" name="Subtitle 2"/>
          <p:cNvSpPr>
            <a:spLocks noGrp="1"/>
          </p:cNvSpPr>
          <p:nvPr>
            <p:ph type="subTitle" idx="1"/>
          </p:nvPr>
        </p:nvSpPr>
        <p:spPr/>
        <p:txBody>
          <a:bodyPr/>
          <a:lstStyle/>
          <a:p>
            <a:r>
              <a:rPr lang="en-US" dirty="0">
                <a:solidFill>
                  <a:schemeClr val="accent6"/>
                </a:solidFill>
              </a:rPr>
              <a:t>4</a:t>
            </a:r>
            <a:r>
              <a:rPr lang="en-US" dirty="0" smtClean="0">
                <a:solidFill>
                  <a:schemeClr val="accent6"/>
                </a:solidFill>
              </a:rPr>
              <a:t>/13/16</a:t>
            </a:r>
            <a:endParaRPr lang="en-US" dirty="0">
              <a:solidFill>
                <a:schemeClr val="accent6"/>
              </a:solidFill>
            </a:endParaRPr>
          </a:p>
        </p:txBody>
      </p:sp>
    </p:spTree>
    <p:extLst>
      <p:ext uri="{BB962C8B-B14F-4D97-AF65-F5344CB8AC3E}">
        <p14:creationId xmlns:p14="http://schemas.microsoft.com/office/powerpoint/2010/main" val="26685295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Purpose</a:t>
            </a:r>
            <a:endParaRPr lang="en-US" dirty="0">
              <a:solidFill>
                <a:schemeClr val="accent6"/>
              </a:solidFill>
            </a:endParaRPr>
          </a:p>
        </p:txBody>
      </p:sp>
      <p:sp>
        <p:nvSpPr>
          <p:cNvPr id="3" name="Content Placeholder 2"/>
          <p:cNvSpPr>
            <a:spLocks noGrp="1"/>
          </p:cNvSpPr>
          <p:nvPr>
            <p:ph idx="1"/>
          </p:nvPr>
        </p:nvSpPr>
        <p:spPr/>
        <p:txBody>
          <a:bodyPr>
            <a:normAutofit/>
          </a:bodyPr>
          <a:lstStyle/>
          <a:p>
            <a:r>
              <a:rPr lang="en-US" dirty="0">
                <a:solidFill>
                  <a:schemeClr val="accent6"/>
                </a:solidFill>
              </a:rPr>
              <a:t>Solar panels have the ability to supply electricity to our homes, during the day when the Sun is bright and we can quickly receive the energy. However, if a cloud casts a shadow or the sun begins to set, there will be no electricity to be received from the Sun. Because one may wish to receive electricity even during nightfall, batteries are used to store power which can be accessed at anytime. </a:t>
            </a: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46</a:t>
            </a:fld>
            <a:endParaRPr lang="en-US"/>
          </a:p>
        </p:txBody>
      </p:sp>
    </p:spTree>
    <p:extLst>
      <p:ext uri="{BB962C8B-B14F-4D97-AF65-F5344CB8AC3E}">
        <p14:creationId xmlns:p14="http://schemas.microsoft.com/office/powerpoint/2010/main" val="30149404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Parts List</a:t>
            </a:r>
            <a:endParaRPr lang="en-US" dirty="0">
              <a:solidFill>
                <a:schemeClr val="accent6"/>
              </a:solidFill>
            </a:endParaRPr>
          </a:p>
        </p:txBody>
      </p:sp>
      <p:sp>
        <p:nvSpPr>
          <p:cNvPr id="3" name="Content Placeholder 2"/>
          <p:cNvSpPr>
            <a:spLocks noGrp="1"/>
          </p:cNvSpPr>
          <p:nvPr>
            <p:ph idx="1"/>
          </p:nvPr>
        </p:nvSpPr>
        <p:spPr/>
        <p:txBody>
          <a:bodyPr/>
          <a:lstStyle/>
          <a:p>
            <a:r>
              <a:rPr lang="en-US" dirty="0" smtClean="0">
                <a:solidFill>
                  <a:schemeClr val="accent6"/>
                </a:solidFill>
              </a:rPr>
              <a:t>(4) Energizer AA4 Recharge Plus Batteries</a:t>
            </a:r>
          </a:p>
          <a:p>
            <a:r>
              <a:rPr lang="en-US" dirty="0" smtClean="0">
                <a:solidFill>
                  <a:schemeClr val="accent6"/>
                </a:solidFill>
              </a:rPr>
              <a:t>(1) Solar 2 in 1 Folding Panel (ES908)</a:t>
            </a:r>
          </a:p>
          <a:p>
            <a:r>
              <a:rPr lang="en-US" dirty="0" smtClean="0">
                <a:solidFill>
                  <a:schemeClr val="accent6"/>
                </a:solidFill>
              </a:rPr>
              <a:t>(1) LAMP BRAND NAME</a:t>
            </a:r>
          </a:p>
          <a:p>
            <a:r>
              <a:rPr lang="en-US" dirty="0" smtClean="0">
                <a:solidFill>
                  <a:schemeClr val="accent6"/>
                </a:solidFill>
              </a:rPr>
              <a:t>(1) Multimeter (SN)</a:t>
            </a:r>
            <a:endParaRPr lang="en-US" dirty="0">
              <a:solidFill>
                <a:schemeClr val="accent6"/>
              </a:solidFill>
            </a:endParaRP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47</a:t>
            </a:fld>
            <a:endParaRPr lang="en-US"/>
          </a:p>
        </p:txBody>
      </p:sp>
    </p:spTree>
    <p:extLst>
      <p:ext uri="{BB962C8B-B14F-4D97-AF65-F5344CB8AC3E}">
        <p14:creationId xmlns:p14="http://schemas.microsoft.com/office/powerpoint/2010/main" val="7444143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Hypothesis </a:t>
            </a:r>
            <a:endParaRPr lang="en-US" dirty="0">
              <a:solidFill>
                <a:schemeClr val="accent6"/>
              </a:solidFill>
            </a:endParaRPr>
          </a:p>
        </p:txBody>
      </p:sp>
      <p:sp>
        <p:nvSpPr>
          <p:cNvPr id="3" name="Content Placeholder 2"/>
          <p:cNvSpPr>
            <a:spLocks noGrp="1"/>
          </p:cNvSpPr>
          <p:nvPr>
            <p:ph idx="1"/>
          </p:nvPr>
        </p:nvSpPr>
        <p:spPr/>
        <p:txBody>
          <a:bodyPr/>
          <a:lstStyle/>
          <a:p>
            <a:r>
              <a:rPr lang="en-US" dirty="0" smtClean="0">
                <a:solidFill>
                  <a:schemeClr val="accent6"/>
                </a:solidFill>
              </a:rPr>
              <a:t>The maximum stored current each individual battery can hold is 2300mAh.</a:t>
            </a:r>
          </a:p>
          <a:p>
            <a:endParaRPr lang="en-US" dirty="0" smtClean="0">
              <a:solidFill>
                <a:schemeClr val="accent6"/>
              </a:solidFill>
            </a:endParaRPr>
          </a:p>
          <a:p>
            <a:r>
              <a:rPr lang="en-US" dirty="0" smtClean="0">
                <a:solidFill>
                  <a:schemeClr val="accent6"/>
                </a:solidFill>
              </a:rPr>
              <a:t>In full sun the solar panel can deliver 150 mA of current</a:t>
            </a:r>
          </a:p>
          <a:p>
            <a:endParaRPr lang="en-US" dirty="0">
              <a:solidFill>
                <a:schemeClr val="accent6"/>
              </a:solidFill>
            </a:endParaRPr>
          </a:p>
          <a:p>
            <a:r>
              <a:rPr lang="en-US" dirty="0" smtClean="0">
                <a:solidFill>
                  <a:schemeClr val="accent6"/>
                </a:solidFill>
              </a:rPr>
              <a:t>If the battery is dead, how long will it take to fully charge it with the solar panel?</a:t>
            </a:r>
          </a:p>
          <a:p>
            <a:pPr algn="ctr"/>
            <a:r>
              <a:rPr lang="en-US" dirty="0" smtClean="0">
                <a:solidFill>
                  <a:schemeClr val="accent6"/>
                </a:solidFill>
              </a:rPr>
              <a:t>2300mAh ÷ 150mA = 15 hours</a:t>
            </a:r>
            <a:endParaRPr lang="en-US" dirty="0">
              <a:solidFill>
                <a:schemeClr val="accent6"/>
              </a:solidFill>
            </a:endParaRP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48</a:t>
            </a:fld>
            <a:endParaRPr lang="en-US"/>
          </a:p>
        </p:txBody>
      </p:sp>
    </p:spTree>
    <p:extLst>
      <p:ext uri="{BB962C8B-B14F-4D97-AF65-F5344CB8AC3E}">
        <p14:creationId xmlns:p14="http://schemas.microsoft.com/office/powerpoint/2010/main" val="34845426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Calculations</a:t>
            </a:r>
            <a:endParaRPr lang="en-US" dirty="0">
              <a:solidFill>
                <a:schemeClr val="accent6"/>
              </a:solidFill>
            </a:endParaRPr>
          </a:p>
        </p:txBody>
      </p:sp>
      <p:pic>
        <p:nvPicPr>
          <p:cNvPr id="5" name="Picture 4"/>
          <p:cNvPicPr>
            <a:picLocks noChangeAspect="1"/>
          </p:cNvPicPr>
          <p:nvPr/>
        </p:nvPicPr>
        <p:blipFill>
          <a:blip r:embed="rId2"/>
          <a:stretch>
            <a:fillRect/>
          </a:stretch>
        </p:blipFill>
        <p:spPr>
          <a:xfrm>
            <a:off x="491916" y="2347576"/>
            <a:ext cx="11208168" cy="2060243"/>
          </a:xfrm>
          <a:prstGeom prst="rect">
            <a:avLst/>
          </a:prstGeom>
        </p:spPr>
      </p:pic>
      <p:sp>
        <p:nvSpPr>
          <p:cNvPr id="3" name="Footer Placeholder 2"/>
          <p:cNvSpPr>
            <a:spLocks noGrp="1"/>
          </p:cNvSpPr>
          <p:nvPr>
            <p:ph type="ftr" sz="quarter" idx="11"/>
          </p:nvPr>
        </p:nvSpPr>
        <p:spPr/>
        <p:txBody>
          <a:bodyPr/>
          <a:lstStyle/>
          <a:p>
            <a:r>
              <a:rPr lang="en-US" smtClean="0"/>
              <a:t>EECT 175 - S1C</a:t>
            </a:r>
            <a:endParaRPr lang="en-US"/>
          </a:p>
        </p:txBody>
      </p:sp>
      <p:sp>
        <p:nvSpPr>
          <p:cNvPr id="4" name="Slide Number Placeholder 3"/>
          <p:cNvSpPr>
            <a:spLocks noGrp="1"/>
          </p:cNvSpPr>
          <p:nvPr>
            <p:ph type="sldNum" sz="quarter" idx="12"/>
          </p:nvPr>
        </p:nvSpPr>
        <p:spPr/>
        <p:txBody>
          <a:bodyPr/>
          <a:lstStyle/>
          <a:p>
            <a:fld id="{C7945B98-44FB-4FF3-8A95-2CBCDE132D24}" type="slidenum">
              <a:rPr lang="en-US" smtClean="0"/>
              <a:t>49</a:t>
            </a:fld>
            <a:endParaRPr lang="en-US"/>
          </a:p>
        </p:txBody>
      </p:sp>
    </p:spTree>
    <p:extLst>
      <p:ext uri="{BB962C8B-B14F-4D97-AF65-F5344CB8AC3E}">
        <p14:creationId xmlns:p14="http://schemas.microsoft.com/office/powerpoint/2010/main" val="890380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825673">
            <a:off x="2140155" y="2204072"/>
            <a:ext cx="2654332" cy="1828239"/>
          </a:xfrm>
          <a:prstGeom prst="rect">
            <a:avLst/>
          </a:prstGeom>
        </p:spPr>
      </p:pic>
      <p:sp>
        <p:nvSpPr>
          <p:cNvPr id="3" name="Content Placeholder 2"/>
          <p:cNvSpPr>
            <a:spLocks noGrp="1"/>
          </p:cNvSpPr>
          <p:nvPr>
            <p:ph idx="1"/>
          </p:nvPr>
        </p:nvSpPr>
        <p:spPr>
          <a:xfrm>
            <a:off x="2077570" y="1780729"/>
            <a:ext cx="3922059" cy="480131"/>
          </a:xfrm>
        </p:spPr>
        <p:txBody>
          <a:bodyPr/>
          <a:lstStyle/>
          <a:p>
            <a:r>
              <a:rPr lang="en-US" dirty="0">
                <a:solidFill>
                  <a:schemeClr val="accent6"/>
                </a:solidFill>
              </a:rPr>
              <a:t>(1) Energy </a:t>
            </a:r>
            <a:r>
              <a:rPr lang="en-US" dirty="0" smtClean="0">
                <a:solidFill>
                  <a:schemeClr val="accent6"/>
                </a:solidFill>
              </a:rPr>
              <a:t>Meter</a:t>
            </a:r>
          </a:p>
          <a:p>
            <a:endParaRPr lang="en-US" dirty="0" smtClean="0">
              <a:solidFill>
                <a:schemeClr val="accent6"/>
              </a:solidFill>
            </a:endParaRPr>
          </a:p>
          <a:p>
            <a:endParaRPr lang="en-US" dirty="0">
              <a:solidFill>
                <a:schemeClr val="accent6"/>
              </a:solidFill>
            </a:endParaRPr>
          </a:p>
          <a:p>
            <a:endParaRPr lang="en-US" dirty="0" smtClean="0">
              <a:solidFill>
                <a:schemeClr val="accent6"/>
              </a:solidFill>
            </a:endParaRPr>
          </a:p>
          <a:p>
            <a:endParaRPr lang="en-US" dirty="0">
              <a:solidFill>
                <a:schemeClr val="accent6"/>
              </a:solidFill>
            </a:endParaRPr>
          </a:p>
          <a:p>
            <a:endParaRPr lang="en-US" dirty="0" smtClean="0">
              <a:solidFill>
                <a:schemeClr val="accent6"/>
              </a:solidFill>
            </a:endParaRPr>
          </a:p>
          <a:p>
            <a:endParaRPr lang="en-US" dirty="0"/>
          </a:p>
        </p:txBody>
      </p:sp>
      <p:sp>
        <p:nvSpPr>
          <p:cNvPr id="2" name="Title 1"/>
          <p:cNvSpPr>
            <a:spLocks noGrp="1"/>
          </p:cNvSpPr>
          <p:nvPr>
            <p:ph type="title"/>
          </p:nvPr>
        </p:nvSpPr>
        <p:spPr/>
        <p:txBody>
          <a:bodyPr/>
          <a:lstStyle/>
          <a:p>
            <a:r>
              <a:rPr lang="en-US" dirty="0" smtClean="0">
                <a:solidFill>
                  <a:schemeClr val="accent6"/>
                </a:solidFill>
              </a:rPr>
              <a:t>Parts List</a:t>
            </a:r>
            <a:endParaRPr lang="en-US" dirty="0">
              <a:solidFill>
                <a:schemeClr val="accent6"/>
              </a:solidFill>
            </a:endParaRPr>
          </a:p>
        </p:txBody>
      </p:sp>
      <p:pic>
        <p:nvPicPr>
          <p:cNvPr id="5" name="Picture 4"/>
          <p:cNvPicPr>
            <a:picLocks noChangeAspect="1"/>
          </p:cNvPicPr>
          <p:nvPr/>
        </p:nvPicPr>
        <p:blipFill>
          <a:blip r:embed="rId3"/>
          <a:stretch>
            <a:fillRect/>
          </a:stretch>
        </p:blipFill>
        <p:spPr>
          <a:xfrm flipH="1">
            <a:off x="7287901" y="2110924"/>
            <a:ext cx="2123431" cy="2014537"/>
          </a:xfrm>
          <a:prstGeom prst="rect">
            <a:avLst/>
          </a:prstGeom>
        </p:spPr>
      </p:pic>
      <p:sp>
        <p:nvSpPr>
          <p:cNvPr id="10" name="Rectangle 9"/>
          <p:cNvSpPr/>
          <p:nvPr/>
        </p:nvSpPr>
        <p:spPr>
          <a:xfrm>
            <a:off x="5801929" y="1780729"/>
            <a:ext cx="4970400" cy="480131"/>
          </a:xfrm>
          <a:prstGeom prst="rect">
            <a:avLst/>
          </a:prstGeom>
        </p:spPr>
        <p:txBody>
          <a:bodyPr wrap="none">
            <a:spAutoFit/>
          </a:bodyPr>
          <a:lstStyle/>
          <a:p>
            <a:pPr marL="228600" lvl="0" indent="-228600">
              <a:lnSpc>
                <a:spcPct val="90000"/>
              </a:lnSpc>
              <a:spcBef>
                <a:spcPts val="1000"/>
              </a:spcBef>
              <a:buFont typeface="Arial" panose="020B0604020202020204" pitchFamily="34" charset="0"/>
              <a:buChar char="•"/>
            </a:pPr>
            <a:r>
              <a:rPr lang="en-US" sz="2800" dirty="0">
                <a:solidFill>
                  <a:srgbClr val="70AD47"/>
                </a:solidFill>
              </a:rPr>
              <a:t>(1</a:t>
            </a:r>
            <a:r>
              <a:rPr lang="en-US" sz="2800" dirty="0">
                <a:solidFill>
                  <a:schemeClr val="accent6"/>
                </a:solidFill>
              </a:rPr>
              <a:t>) LEGO® MINDSTORMS® NXT</a:t>
            </a:r>
            <a:r>
              <a:rPr lang="en-US" sz="2800" dirty="0" smtClean="0">
                <a:solidFill>
                  <a:schemeClr val="accent6"/>
                </a:solidFill>
              </a:rPr>
              <a:t> </a:t>
            </a:r>
            <a:endParaRPr lang="en-US" sz="2800" dirty="0">
              <a:solidFill>
                <a:schemeClr val="accent6"/>
              </a:solidFill>
            </a:endParaRPr>
          </a:p>
        </p:txBody>
      </p:sp>
      <p:sp>
        <p:nvSpPr>
          <p:cNvPr id="11" name="Footer Placeholder 10"/>
          <p:cNvSpPr>
            <a:spLocks noGrp="1"/>
          </p:cNvSpPr>
          <p:nvPr>
            <p:ph type="ftr" sz="quarter" idx="11"/>
          </p:nvPr>
        </p:nvSpPr>
        <p:spPr/>
        <p:txBody>
          <a:bodyPr/>
          <a:lstStyle/>
          <a:p>
            <a:r>
              <a:rPr lang="en-US" smtClean="0"/>
              <a:t>EECT 175 - S1C</a:t>
            </a:r>
            <a:endParaRPr lang="en-US"/>
          </a:p>
        </p:txBody>
      </p:sp>
      <p:sp>
        <p:nvSpPr>
          <p:cNvPr id="12" name="Slide Number Placeholder 11"/>
          <p:cNvSpPr>
            <a:spLocks noGrp="1"/>
          </p:cNvSpPr>
          <p:nvPr>
            <p:ph type="sldNum" sz="quarter" idx="12"/>
          </p:nvPr>
        </p:nvSpPr>
        <p:spPr/>
        <p:txBody>
          <a:bodyPr/>
          <a:lstStyle/>
          <a:p>
            <a:fld id="{C7945B98-44FB-4FF3-8A95-2CBCDE132D24}" type="slidenum">
              <a:rPr lang="en-US" smtClean="0"/>
              <a:t>5</a:t>
            </a:fld>
            <a:endParaRPr lang="en-US"/>
          </a:p>
        </p:txBody>
      </p:sp>
    </p:spTree>
    <p:extLst>
      <p:ext uri="{BB962C8B-B14F-4D97-AF65-F5344CB8AC3E}">
        <p14:creationId xmlns:p14="http://schemas.microsoft.com/office/powerpoint/2010/main" val="15575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Schematic</a:t>
            </a:r>
            <a:endParaRPr lang="en-US" dirty="0">
              <a:solidFill>
                <a:schemeClr val="accent6"/>
              </a:solidFill>
            </a:endParaRPr>
          </a:p>
        </p:txBody>
      </p:sp>
      <p:pic>
        <p:nvPicPr>
          <p:cNvPr id="3" name="Picture 2"/>
          <p:cNvPicPr>
            <a:picLocks noChangeAspect="1"/>
          </p:cNvPicPr>
          <p:nvPr/>
        </p:nvPicPr>
        <p:blipFill>
          <a:blip r:embed="rId2"/>
          <a:stretch>
            <a:fillRect/>
          </a:stretch>
        </p:blipFill>
        <p:spPr>
          <a:xfrm>
            <a:off x="1400175" y="2138362"/>
            <a:ext cx="9391650" cy="3190875"/>
          </a:xfrm>
          <a:prstGeom prst="rect">
            <a:avLst/>
          </a:prstGeom>
        </p:spPr>
      </p:pic>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50</a:t>
            </a:fld>
            <a:endParaRPr lang="en-US"/>
          </a:p>
        </p:txBody>
      </p:sp>
    </p:spTree>
    <p:extLst>
      <p:ext uri="{BB962C8B-B14F-4D97-AF65-F5344CB8AC3E}">
        <p14:creationId xmlns:p14="http://schemas.microsoft.com/office/powerpoint/2010/main" val="5872533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5" name="Content Placeholder 4"/>
          <p:cNvSpPr>
            <a:spLocks noGrp="1"/>
          </p:cNvSpPr>
          <p:nvPr>
            <p:ph idx="1"/>
          </p:nvPr>
        </p:nvSpPr>
        <p:spPr>
          <a:xfrm>
            <a:off x="838200" y="1825625"/>
            <a:ext cx="4185062" cy="4351338"/>
          </a:xfrm>
        </p:spPr>
        <p:txBody>
          <a:bodyPr/>
          <a:lstStyle/>
          <a:p>
            <a:r>
              <a:rPr lang="en-US" dirty="0" smtClean="0">
                <a:solidFill>
                  <a:schemeClr val="accent6"/>
                </a:solidFill>
              </a:rPr>
              <a:t>Solar energy was collected using a dual solar panel. It took around 17 hours for the batteries to fully charge.</a:t>
            </a:r>
            <a:endParaRPr lang="en-US" dirty="0">
              <a:solidFill>
                <a:schemeClr val="accent6"/>
              </a:solidFill>
            </a:endParaRPr>
          </a:p>
        </p:txBody>
      </p:sp>
      <p:pic>
        <p:nvPicPr>
          <p:cNvPr id="6" name="Picture 5"/>
          <p:cNvPicPr>
            <a:picLocks noChangeAspect="1"/>
          </p:cNvPicPr>
          <p:nvPr/>
        </p:nvPicPr>
        <p:blipFill>
          <a:blip r:embed="rId2"/>
          <a:stretch>
            <a:fillRect/>
          </a:stretch>
        </p:blipFill>
        <p:spPr>
          <a:xfrm>
            <a:off x="5989992" y="1536103"/>
            <a:ext cx="5126919" cy="4640860"/>
          </a:xfrm>
          <a:prstGeom prst="rect">
            <a:avLst/>
          </a:prstGeom>
        </p:spPr>
      </p:pic>
      <p:sp>
        <p:nvSpPr>
          <p:cNvPr id="3" name="Footer Placeholder 2"/>
          <p:cNvSpPr>
            <a:spLocks noGrp="1"/>
          </p:cNvSpPr>
          <p:nvPr>
            <p:ph type="ftr" sz="quarter" idx="11"/>
          </p:nvPr>
        </p:nvSpPr>
        <p:spPr/>
        <p:txBody>
          <a:bodyPr/>
          <a:lstStyle/>
          <a:p>
            <a:r>
              <a:rPr lang="en-US" smtClean="0"/>
              <a:t>EECT 175 - S1C</a:t>
            </a:r>
            <a:endParaRPr lang="en-US"/>
          </a:p>
        </p:txBody>
      </p:sp>
      <p:sp>
        <p:nvSpPr>
          <p:cNvPr id="4" name="Slide Number Placeholder 3"/>
          <p:cNvSpPr>
            <a:spLocks noGrp="1"/>
          </p:cNvSpPr>
          <p:nvPr>
            <p:ph type="sldNum" sz="quarter" idx="12"/>
          </p:nvPr>
        </p:nvSpPr>
        <p:spPr/>
        <p:txBody>
          <a:bodyPr/>
          <a:lstStyle/>
          <a:p>
            <a:fld id="{C7945B98-44FB-4FF3-8A95-2CBCDE132D24}" type="slidenum">
              <a:rPr lang="en-US" smtClean="0"/>
              <a:t>51</a:t>
            </a:fld>
            <a:endParaRPr lang="en-US"/>
          </a:p>
        </p:txBody>
      </p:sp>
    </p:spTree>
    <p:extLst>
      <p:ext uri="{BB962C8B-B14F-4D97-AF65-F5344CB8AC3E}">
        <p14:creationId xmlns:p14="http://schemas.microsoft.com/office/powerpoint/2010/main" val="8977445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 – Taking Measurements</a:t>
            </a:r>
            <a:endParaRPr lang="en-US" dirty="0">
              <a:solidFill>
                <a:schemeClr val="accent6"/>
              </a:solidFill>
            </a:endParaRPr>
          </a:p>
        </p:txBody>
      </p:sp>
      <p:sp>
        <p:nvSpPr>
          <p:cNvPr id="4" name="AutoShape 2" descr="Displaying IMG_044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1653989" y="1603306"/>
            <a:ext cx="3417009" cy="4525227"/>
          </a:xfrm>
          <a:prstGeom prst="rect">
            <a:avLst/>
          </a:prstGeom>
        </p:spPr>
      </p:pic>
      <p:pic>
        <p:nvPicPr>
          <p:cNvPr id="9" name="Picture 8"/>
          <p:cNvPicPr>
            <a:picLocks noChangeAspect="1"/>
          </p:cNvPicPr>
          <p:nvPr/>
        </p:nvPicPr>
        <p:blipFill>
          <a:blip r:embed="rId3"/>
          <a:stretch>
            <a:fillRect/>
          </a:stretch>
        </p:blipFill>
        <p:spPr>
          <a:xfrm>
            <a:off x="6714565" y="1603305"/>
            <a:ext cx="3469341" cy="4525227"/>
          </a:xfrm>
          <a:prstGeom prst="rect">
            <a:avLst/>
          </a:prstGeom>
        </p:spPr>
      </p:pic>
      <p:sp>
        <p:nvSpPr>
          <p:cNvPr id="10" name="Footer Placeholder 9"/>
          <p:cNvSpPr>
            <a:spLocks noGrp="1"/>
          </p:cNvSpPr>
          <p:nvPr>
            <p:ph type="ftr" sz="quarter" idx="11"/>
          </p:nvPr>
        </p:nvSpPr>
        <p:spPr/>
        <p:txBody>
          <a:bodyPr/>
          <a:lstStyle/>
          <a:p>
            <a:r>
              <a:rPr lang="en-US" smtClean="0"/>
              <a:t>EECT 175 - S1C</a:t>
            </a:r>
            <a:endParaRPr lang="en-US"/>
          </a:p>
        </p:txBody>
      </p:sp>
      <p:sp>
        <p:nvSpPr>
          <p:cNvPr id="11" name="Slide Number Placeholder 10"/>
          <p:cNvSpPr>
            <a:spLocks noGrp="1"/>
          </p:cNvSpPr>
          <p:nvPr>
            <p:ph type="sldNum" sz="quarter" idx="12"/>
          </p:nvPr>
        </p:nvSpPr>
        <p:spPr/>
        <p:txBody>
          <a:bodyPr/>
          <a:lstStyle/>
          <a:p>
            <a:fld id="{C7945B98-44FB-4FF3-8A95-2CBCDE132D24}" type="slidenum">
              <a:rPr lang="en-US" smtClean="0"/>
              <a:t>52</a:t>
            </a:fld>
            <a:endParaRPr lang="en-US"/>
          </a:p>
        </p:txBody>
      </p:sp>
    </p:spTree>
    <p:extLst>
      <p:ext uri="{BB962C8B-B14F-4D97-AF65-F5344CB8AC3E}">
        <p14:creationId xmlns:p14="http://schemas.microsoft.com/office/powerpoint/2010/main" val="16278446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accent6"/>
                </a:solidFill>
              </a:rPr>
              <a:t>Experiment – Taking Measurements </a:t>
            </a:r>
            <a:br>
              <a:rPr lang="en-US" dirty="0" smtClean="0">
                <a:solidFill>
                  <a:schemeClr val="accent6"/>
                </a:solidFill>
              </a:rPr>
            </a:br>
            <a:r>
              <a:rPr lang="en-US" dirty="0" smtClean="0">
                <a:solidFill>
                  <a:schemeClr val="accent6"/>
                </a:solidFill>
              </a:rPr>
              <a:t>(After Charge)</a:t>
            </a:r>
            <a:endParaRPr lang="en-US" dirty="0">
              <a:solidFill>
                <a:schemeClr val="accent6"/>
              </a:solidFill>
            </a:endParaRPr>
          </a:p>
        </p:txBody>
      </p:sp>
      <p:sp>
        <p:nvSpPr>
          <p:cNvPr id="4" name="AutoShape 2" descr="Displaying IMG_044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573460" y="1821880"/>
            <a:ext cx="5630115" cy="4349479"/>
          </a:xfrm>
          <a:prstGeom prst="rect">
            <a:avLst/>
          </a:prstGeom>
        </p:spPr>
      </p:pic>
      <p:pic>
        <p:nvPicPr>
          <p:cNvPr id="5" name="Picture 4"/>
          <p:cNvPicPr>
            <a:picLocks noChangeAspect="1"/>
          </p:cNvPicPr>
          <p:nvPr/>
        </p:nvPicPr>
        <p:blipFill>
          <a:blip r:embed="rId3"/>
          <a:stretch>
            <a:fillRect/>
          </a:stretch>
        </p:blipFill>
        <p:spPr>
          <a:xfrm>
            <a:off x="6484085" y="3056965"/>
            <a:ext cx="5430009" cy="2144525"/>
          </a:xfrm>
          <a:prstGeom prst="rect">
            <a:avLst/>
          </a:prstGeom>
        </p:spPr>
      </p:pic>
      <p:sp>
        <p:nvSpPr>
          <p:cNvPr id="6" name="Footer Placeholder 5"/>
          <p:cNvSpPr>
            <a:spLocks noGrp="1"/>
          </p:cNvSpPr>
          <p:nvPr>
            <p:ph type="ftr" sz="quarter" idx="11"/>
          </p:nvPr>
        </p:nvSpPr>
        <p:spPr/>
        <p:txBody>
          <a:bodyPr/>
          <a:lstStyle/>
          <a:p>
            <a:r>
              <a:rPr lang="en-US" smtClean="0"/>
              <a:t>EECT 175 - S1C</a:t>
            </a:r>
            <a:endParaRPr lang="en-US"/>
          </a:p>
        </p:txBody>
      </p:sp>
      <p:sp>
        <p:nvSpPr>
          <p:cNvPr id="8" name="Slide Number Placeholder 7"/>
          <p:cNvSpPr>
            <a:spLocks noGrp="1"/>
          </p:cNvSpPr>
          <p:nvPr>
            <p:ph type="sldNum" sz="quarter" idx="12"/>
          </p:nvPr>
        </p:nvSpPr>
        <p:spPr/>
        <p:txBody>
          <a:bodyPr/>
          <a:lstStyle/>
          <a:p>
            <a:fld id="{C7945B98-44FB-4FF3-8A95-2CBCDE132D24}" type="slidenum">
              <a:rPr lang="en-US" smtClean="0"/>
              <a:t>53</a:t>
            </a:fld>
            <a:endParaRPr lang="en-US"/>
          </a:p>
        </p:txBody>
      </p:sp>
    </p:spTree>
    <p:extLst>
      <p:ext uri="{BB962C8B-B14F-4D97-AF65-F5344CB8AC3E}">
        <p14:creationId xmlns:p14="http://schemas.microsoft.com/office/powerpoint/2010/main" val="19735880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Conclusion</a:t>
            </a:r>
            <a:endParaRPr lang="en-US" dirty="0">
              <a:solidFill>
                <a:schemeClr val="accent6"/>
              </a:solidFill>
            </a:endParaRPr>
          </a:p>
        </p:txBody>
      </p:sp>
      <p:sp>
        <p:nvSpPr>
          <p:cNvPr id="5" name="Content Placeholder 4"/>
          <p:cNvSpPr>
            <a:spLocks noGrp="1"/>
          </p:cNvSpPr>
          <p:nvPr>
            <p:ph idx="1"/>
          </p:nvPr>
        </p:nvSpPr>
        <p:spPr/>
        <p:txBody>
          <a:bodyPr/>
          <a:lstStyle/>
          <a:p>
            <a:r>
              <a:rPr lang="en-US" dirty="0" smtClean="0">
                <a:solidFill>
                  <a:schemeClr val="accent6"/>
                </a:solidFill>
              </a:rPr>
              <a:t>The batteries took almost a day  to fully charge with the aid of the solar panel.</a:t>
            </a:r>
          </a:p>
          <a:p>
            <a:endParaRPr lang="en-US" dirty="0">
              <a:solidFill>
                <a:schemeClr val="accent6"/>
              </a:solidFill>
            </a:endParaRPr>
          </a:p>
          <a:p>
            <a:r>
              <a:rPr lang="en-US" dirty="0" smtClean="0">
                <a:solidFill>
                  <a:schemeClr val="accent6"/>
                </a:solidFill>
              </a:rPr>
              <a:t>The calculations in excel were true, when compared to the results. </a:t>
            </a:r>
            <a:endParaRPr lang="en-US" dirty="0">
              <a:solidFill>
                <a:schemeClr val="accent6"/>
              </a:solidFill>
            </a:endParaRPr>
          </a:p>
        </p:txBody>
      </p:sp>
      <p:sp>
        <p:nvSpPr>
          <p:cNvPr id="3" name="Footer Placeholder 2"/>
          <p:cNvSpPr>
            <a:spLocks noGrp="1"/>
          </p:cNvSpPr>
          <p:nvPr>
            <p:ph type="ftr" sz="quarter" idx="11"/>
          </p:nvPr>
        </p:nvSpPr>
        <p:spPr/>
        <p:txBody>
          <a:bodyPr/>
          <a:lstStyle/>
          <a:p>
            <a:r>
              <a:rPr lang="en-US" smtClean="0"/>
              <a:t>EECT 175 - S1C</a:t>
            </a:r>
            <a:endParaRPr lang="en-US"/>
          </a:p>
        </p:txBody>
      </p:sp>
      <p:sp>
        <p:nvSpPr>
          <p:cNvPr id="4" name="Slide Number Placeholder 3"/>
          <p:cNvSpPr>
            <a:spLocks noGrp="1"/>
          </p:cNvSpPr>
          <p:nvPr>
            <p:ph type="sldNum" sz="quarter" idx="12"/>
          </p:nvPr>
        </p:nvSpPr>
        <p:spPr/>
        <p:txBody>
          <a:bodyPr/>
          <a:lstStyle/>
          <a:p>
            <a:fld id="{C7945B98-44FB-4FF3-8A95-2CBCDE132D24}" type="slidenum">
              <a:rPr lang="en-US" smtClean="0"/>
              <a:t>54</a:t>
            </a:fld>
            <a:endParaRPr lang="en-US"/>
          </a:p>
        </p:txBody>
      </p:sp>
    </p:spTree>
    <p:extLst>
      <p:ext uri="{BB962C8B-B14F-4D97-AF65-F5344CB8AC3E}">
        <p14:creationId xmlns:p14="http://schemas.microsoft.com/office/powerpoint/2010/main" val="2424094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t>
            </a:r>
            <a:endParaRPr lang="en-US" dirty="0"/>
          </a:p>
        </p:txBody>
      </p:sp>
      <p:sp>
        <p:nvSpPr>
          <p:cNvPr id="3" name="Content Placeholder 2"/>
          <p:cNvSpPr>
            <a:spLocks noGrp="1"/>
          </p:cNvSpPr>
          <p:nvPr>
            <p:ph idx="1"/>
          </p:nvPr>
        </p:nvSpPr>
        <p:spPr/>
        <p:txBody>
          <a:bodyPr/>
          <a:lstStyle/>
          <a:p>
            <a:r>
              <a:rPr lang="en-US" i="1" dirty="0" smtClean="0">
                <a:solidFill>
                  <a:schemeClr val="accent6"/>
                </a:solidFill>
              </a:rPr>
              <a:t>http://data.energizer.com/PDFs/Rechargeable_FAQ.pdf </a:t>
            </a:r>
            <a:r>
              <a:rPr lang="en-US" dirty="0" smtClean="0">
                <a:solidFill>
                  <a:schemeClr val="accent6"/>
                </a:solidFill>
              </a:rPr>
              <a:t>(Energizer.com)</a:t>
            </a:r>
          </a:p>
          <a:p>
            <a:r>
              <a:rPr lang="en-US" i="1" dirty="0" smtClean="0">
                <a:solidFill>
                  <a:schemeClr val="accent6"/>
                </a:solidFill>
              </a:rPr>
              <a:t>http://www.energizer.com/batteries/energizer-rechargeable-batteries</a:t>
            </a:r>
            <a:r>
              <a:rPr lang="en-US" dirty="0" smtClean="0">
                <a:solidFill>
                  <a:schemeClr val="accent6"/>
                </a:solidFill>
              </a:rPr>
              <a:t> (Energizer.com)</a:t>
            </a:r>
            <a:endParaRPr lang="en-US" dirty="0">
              <a:solidFill>
                <a:schemeClr val="accent6"/>
              </a:solidFill>
            </a:endParaRP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55</a:t>
            </a:fld>
            <a:endParaRPr lang="en-US"/>
          </a:p>
        </p:txBody>
      </p:sp>
    </p:spTree>
    <p:extLst>
      <p:ext uri="{BB962C8B-B14F-4D97-AF65-F5344CB8AC3E}">
        <p14:creationId xmlns:p14="http://schemas.microsoft.com/office/powerpoint/2010/main" val="42534868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chemeClr val="accent6"/>
                </a:solidFill>
              </a:rPr>
              <a:t>Lab 7: Stored Energy/Discharging the batteries</a:t>
            </a:r>
            <a:endParaRPr lang="en-US" dirty="0">
              <a:solidFill>
                <a:schemeClr val="accent6"/>
              </a:solidFill>
            </a:endParaRPr>
          </a:p>
        </p:txBody>
      </p:sp>
      <p:sp>
        <p:nvSpPr>
          <p:cNvPr id="3" name="Subtitle 2"/>
          <p:cNvSpPr>
            <a:spLocks noGrp="1"/>
          </p:cNvSpPr>
          <p:nvPr>
            <p:ph type="subTitle" idx="1"/>
          </p:nvPr>
        </p:nvSpPr>
        <p:spPr/>
        <p:txBody>
          <a:bodyPr/>
          <a:lstStyle/>
          <a:p>
            <a:r>
              <a:rPr lang="en-US" dirty="0" smtClean="0">
                <a:solidFill>
                  <a:schemeClr val="accent6"/>
                </a:solidFill>
              </a:rPr>
              <a:t>4/20/16</a:t>
            </a:r>
            <a:endParaRPr lang="en-US" dirty="0">
              <a:solidFill>
                <a:schemeClr val="accent6"/>
              </a:solidFill>
            </a:endParaRPr>
          </a:p>
        </p:txBody>
      </p:sp>
    </p:spTree>
    <p:extLst>
      <p:ext uri="{BB962C8B-B14F-4D97-AF65-F5344CB8AC3E}">
        <p14:creationId xmlns:p14="http://schemas.microsoft.com/office/powerpoint/2010/main" val="30594454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Purpose</a:t>
            </a:r>
            <a:endParaRPr lang="en-US" dirty="0">
              <a:solidFill>
                <a:schemeClr val="accent6"/>
              </a:solidFill>
            </a:endParaRPr>
          </a:p>
        </p:txBody>
      </p:sp>
      <p:sp>
        <p:nvSpPr>
          <p:cNvPr id="3" name="Content Placeholder 2"/>
          <p:cNvSpPr>
            <a:spLocks noGrp="1"/>
          </p:cNvSpPr>
          <p:nvPr>
            <p:ph idx="1"/>
          </p:nvPr>
        </p:nvSpPr>
        <p:spPr/>
        <p:txBody>
          <a:bodyPr>
            <a:normAutofit/>
          </a:bodyPr>
          <a:lstStyle/>
          <a:p>
            <a:r>
              <a:rPr lang="en-US" dirty="0" smtClean="0">
                <a:solidFill>
                  <a:schemeClr val="accent6"/>
                </a:solidFill>
              </a:rPr>
              <a:t>Once the batteries are fully charged, they have stored energy within them. The purpose of this experiment is to find out how long this type of battery would last while supplying energy to an outside source, in this case 4 LEDs. </a:t>
            </a:r>
            <a:endParaRPr lang="en-US" dirty="0">
              <a:solidFill>
                <a:schemeClr val="accent6"/>
              </a:solidFill>
            </a:endParaRP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57</a:t>
            </a:fld>
            <a:endParaRPr lang="en-US"/>
          </a:p>
        </p:txBody>
      </p:sp>
    </p:spTree>
    <p:extLst>
      <p:ext uri="{BB962C8B-B14F-4D97-AF65-F5344CB8AC3E}">
        <p14:creationId xmlns:p14="http://schemas.microsoft.com/office/powerpoint/2010/main" val="5350818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Parts List</a:t>
            </a:r>
            <a:endParaRPr lang="en-US" dirty="0">
              <a:solidFill>
                <a:schemeClr val="accent6"/>
              </a:solidFill>
            </a:endParaRPr>
          </a:p>
        </p:txBody>
      </p:sp>
      <p:sp>
        <p:nvSpPr>
          <p:cNvPr id="3" name="Content Placeholder 2"/>
          <p:cNvSpPr>
            <a:spLocks noGrp="1"/>
          </p:cNvSpPr>
          <p:nvPr>
            <p:ph idx="1"/>
          </p:nvPr>
        </p:nvSpPr>
        <p:spPr/>
        <p:txBody>
          <a:bodyPr/>
          <a:lstStyle/>
          <a:p>
            <a:r>
              <a:rPr lang="en-US" dirty="0" smtClean="0">
                <a:solidFill>
                  <a:schemeClr val="accent6"/>
                </a:solidFill>
              </a:rPr>
              <a:t>(4) Energizer AA4 Recharge Plus Batteries</a:t>
            </a:r>
          </a:p>
          <a:p>
            <a:r>
              <a:rPr lang="en-US" dirty="0" smtClean="0">
                <a:solidFill>
                  <a:schemeClr val="accent6"/>
                </a:solidFill>
              </a:rPr>
              <a:t>(1) Multimeter (SN)</a:t>
            </a:r>
          </a:p>
          <a:p>
            <a:r>
              <a:rPr lang="en-US" dirty="0" smtClean="0">
                <a:solidFill>
                  <a:schemeClr val="accent6"/>
                </a:solidFill>
              </a:rPr>
              <a:t>(4) Red LED</a:t>
            </a:r>
          </a:p>
          <a:p>
            <a:r>
              <a:rPr lang="en-US" dirty="0" smtClean="0">
                <a:solidFill>
                  <a:schemeClr val="accent6"/>
                </a:solidFill>
              </a:rPr>
              <a:t>(4) 100</a:t>
            </a:r>
            <a:r>
              <a:rPr lang="el-GR" dirty="0" smtClean="0">
                <a:solidFill>
                  <a:schemeClr val="accent6"/>
                </a:solidFill>
              </a:rPr>
              <a:t>Ω</a:t>
            </a:r>
            <a:r>
              <a:rPr lang="en-US" dirty="0" smtClean="0">
                <a:solidFill>
                  <a:schemeClr val="accent6"/>
                </a:solidFill>
              </a:rPr>
              <a:t> Resistor</a:t>
            </a:r>
          </a:p>
          <a:p>
            <a:r>
              <a:rPr lang="en-US" dirty="0" smtClean="0">
                <a:solidFill>
                  <a:schemeClr val="accent6"/>
                </a:solidFill>
              </a:rPr>
              <a:t>(1) Breadboard  </a:t>
            </a:r>
            <a:endParaRPr lang="en-US" dirty="0">
              <a:solidFill>
                <a:schemeClr val="accent6"/>
              </a:solidFill>
            </a:endParaRP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58</a:t>
            </a:fld>
            <a:endParaRPr lang="en-US"/>
          </a:p>
        </p:txBody>
      </p:sp>
    </p:spTree>
    <p:extLst>
      <p:ext uri="{BB962C8B-B14F-4D97-AF65-F5344CB8AC3E}">
        <p14:creationId xmlns:p14="http://schemas.microsoft.com/office/powerpoint/2010/main" val="24883872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Hypothesis </a:t>
            </a:r>
            <a:endParaRPr lang="en-US" dirty="0">
              <a:solidFill>
                <a:schemeClr val="accent6"/>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accent6"/>
                </a:solidFill>
              </a:rPr>
              <a:t>The rechargeable batteries: </a:t>
            </a:r>
          </a:p>
          <a:p>
            <a:pPr marL="0" indent="0">
              <a:buNone/>
            </a:pPr>
            <a:r>
              <a:rPr lang="en-US" dirty="0" smtClean="0">
                <a:solidFill>
                  <a:schemeClr val="accent6"/>
                </a:solidFill>
              </a:rPr>
              <a:t>Max stored current = 2300mAh  </a:t>
            </a:r>
          </a:p>
          <a:p>
            <a:pPr marL="0" indent="0">
              <a:buNone/>
            </a:pPr>
            <a:r>
              <a:rPr lang="en-US" dirty="0" smtClean="0">
                <a:solidFill>
                  <a:schemeClr val="accent6"/>
                </a:solidFill>
              </a:rPr>
              <a:t>Max supply voltage = 3.4VThe LEDs: </a:t>
            </a:r>
          </a:p>
          <a:p>
            <a:pPr marL="0" indent="0">
              <a:buNone/>
            </a:pPr>
            <a:r>
              <a:rPr lang="en-US" dirty="0" smtClean="0">
                <a:solidFill>
                  <a:schemeClr val="accent6"/>
                </a:solidFill>
              </a:rPr>
              <a:t>V</a:t>
            </a:r>
            <a:r>
              <a:rPr lang="en-US" baseline="-25000" dirty="0" smtClean="0">
                <a:solidFill>
                  <a:schemeClr val="accent6"/>
                </a:solidFill>
              </a:rPr>
              <a:t>f</a:t>
            </a:r>
            <a:r>
              <a:rPr lang="en-US" dirty="0" smtClean="0">
                <a:solidFill>
                  <a:schemeClr val="accent6"/>
                </a:solidFill>
              </a:rPr>
              <a:t> = MAX 2.5 V </a:t>
            </a:r>
          </a:p>
          <a:p>
            <a:pPr marL="0" indent="0">
              <a:buNone/>
            </a:pPr>
            <a:r>
              <a:rPr lang="en-US" dirty="0" smtClean="0">
                <a:solidFill>
                  <a:schemeClr val="accent6"/>
                </a:solidFill>
              </a:rPr>
              <a:t>I</a:t>
            </a:r>
            <a:r>
              <a:rPr lang="en-US" baseline="-25000" dirty="0" smtClean="0">
                <a:solidFill>
                  <a:schemeClr val="accent6"/>
                </a:solidFill>
              </a:rPr>
              <a:t>f</a:t>
            </a:r>
            <a:r>
              <a:rPr lang="en-US" dirty="0" smtClean="0">
                <a:solidFill>
                  <a:schemeClr val="accent6"/>
                </a:solidFill>
              </a:rPr>
              <a:t> </a:t>
            </a:r>
            <a:r>
              <a:rPr lang="en-US" dirty="0">
                <a:solidFill>
                  <a:schemeClr val="accent6"/>
                </a:solidFill>
              </a:rPr>
              <a:t>= 20mA</a:t>
            </a:r>
          </a:p>
          <a:p>
            <a:endParaRPr lang="en-US" dirty="0" smtClean="0"/>
          </a:p>
          <a:p>
            <a:r>
              <a:rPr lang="en-US" dirty="0">
                <a:solidFill>
                  <a:schemeClr val="accent6"/>
                </a:solidFill>
              </a:rPr>
              <a:t>If the LEDs run until the battery is dead, how long will the LEDs run from a fully charged battery? </a:t>
            </a:r>
          </a:p>
          <a:p>
            <a:pPr algn="ctr"/>
            <a:r>
              <a:rPr lang="en-US" dirty="0" smtClean="0">
                <a:solidFill>
                  <a:schemeClr val="accent6"/>
                </a:solidFill>
              </a:rPr>
              <a:t>I ÷ C = T</a:t>
            </a:r>
            <a:endParaRPr lang="en-US" dirty="0">
              <a:solidFill>
                <a:schemeClr val="accent6"/>
              </a:solidFill>
            </a:endParaRPr>
          </a:p>
          <a:p>
            <a:endParaRPr lang="en-US" dirty="0" smtClean="0"/>
          </a:p>
          <a:p>
            <a:pPr marL="0" indent="0">
              <a:buNone/>
            </a:pPr>
            <a:endParaRPr lang="en-US" dirty="0" smtClean="0"/>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59</a:t>
            </a:fld>
            <a:endParaRPr lang="en-US"/>
          </a:p>
        </p:txBody>
      </p:sp>
    </p:spTree>
    <p:extLst>
      <p:ext uri="{BB962C8B-B14F-4D97-AF65-F5344CB8AC3E}">
        <p14:creationId xmlns:p14="http://schemas.microsoft.com/office/powerpoint/2010/main" val="32799395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91219" y="3603811"/>
            <a:ext cx="2959336" cy="3170717"/>
          </a:xfrm>
          <a:prstGeom prst="rect">
            <a:avLst/>
          </a:prstGeom>
        </p:spPr>
      </p:pic>
      <p:sp>
        <p:nvSpPr>
          <p:cNvPr id="2" name="Title 1"/>
          <p:cNvSpPr>
            <a:spLocks noGrp="1"/>
          </p:cNvSpPr>
          <p:nvPr>
            <p:ph type="title"/>
          </p:nvPr>
        </p:nvSpPr>
        <p:spPr/>
        <p:txBody>
          <a:bodyPr/>
          <a:lstStyle/>
          <a:p>
            <a:r>
              <a:rPr lang="en-US" dirty="0" smtClean="0">
                <a:solidFill>
                  <a:schemeClr val="accent6"/>
                </a:solidFill>
              </a:rPr>
              <a:t>Hypothesis </a:t>
            </a:r>
            <a:endParaRPr lang="en-US" dirty="0">
              <a:solidFill>
                <a:schemeClr val="accent6"/>
              </a:solidFill>
            </a:endParaRPr>
          </a:p>
        </p:txBody>
      </p:sp>
      <p:sp>
        <p:nvSpPr>
          <p:cNvPr id="3" name="Content Placeholder 2"/>
          <p:cNvSpPr>
            <a:spLocks noGrp="1"/>
          </p:cNvSpPr>
          <p:nvPr>
            <p:ph idx="1"/>
          </p:nvPr>
        </p:nvSpPr>
        <p:spPr/>
        <p:txBody>
          <a:bodyPr/>
          <a:lstStyle/>
          <a:p>
            <a:r>
              <a:rPr lang="en-US" dirty="0" smtClean="0">
                <a:solidFill>
                  <a:schemeClr val="accent6"/>
                </a:solidFill>
              </a:rPr>
              <a:t>Everything should work according to the manual, if all steps are followed properly no errors should be made.</a:t>
            </a:r>
          </a:p>
          <a:p>
            <a:endParaRPr lang="en-US" dirty="0" smtClean="0">
              <a:solidFill>
                <a:schemeClr val="accent6"/>
              </a:solidFill>
            </a:endParaRP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6</a:t>
            </a:fld>
            <a:endParaRPr lang="en-US"/>
          </a:p>
        </p:txBody>
      </p:sp>
      <p:sp>
        <p:nvSpPr>
          <p:cNvPr id="7" name="Cloud Callout 6"/>
          <p:cNvSpPr/>
          <p:nvPr/>
        </p:nvSpPr>
        <p:spPr>
          <a:xfrm>
            <a:off x="5299685" y="2648551"/>
            <a:ext cx="2701739" cy="1428563"/>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ectangle 7"/>
          <p:cNvSpPr/>
          <p:nvPr/>
        </p:nvSpPr>
        <p:spPr>
          <a:xfrm>
            <a:off x="5536371" y="2920312"/>
            <a:ext cx="2228366" cy="830997"/>
          </a:xfrm>
          <a:prstGeom prst="rect">
            <a:avLst/>
          </a:prstGeom>
          <a:noFill/>
        </p:spPr>
        <p:txBody>
          <a:bodyPr wrap="none" lIns="91440" tIns="45720" rIns="91440" bIns="45720">
            <a:spAutoFit/>
          </a:bodyPr>
          <a:lstStyle/>
          <a:p>
            <a:pPr algn="ctr"/>
            <a:r>
              <a:rPr lang="en-US" sz="2400" b="1" cap="none" spc="0" dirty="0" smtClean="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If only it wasn’t </a:t>
            </a:r>
          </a:p>
          <a:p>
            <a:pPr algn="ctr"/>
            <a:r>
              <a:rPr lang="en-US" sz="2400" b="1" cap="none" spc="0" dirty="0" smtClean="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rPr>
              <a:t>in Spanish…</a:t>
            </a:r>
            <a:endParaRPr lang="en-US" sz="2400" b="1" cap="none" spc="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128953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Calculations</a:t>
            </a:r>
            <a:endParaRPr lang="en-US" dirty="0">
              <a:solidFill>
                <a:schemeClr val="accent6"/>
              </a:solidFill>
            </a:endParaRPr>
          </a:p>
        </p:txBody>
      </p:sp>
      <p:pic>
        <p:nvPicPr>
          <p:cNvPr id="4" name="Picture 3"/>
          <p:cNvPicPr>
            <a:picLocks noChangeAspect="1"/>
          </p:cNvPicPr>
          <p:nvPr/>
        </p:nvPicPr>
        <p:blipFill>
          <a:blip r:embed="rId2"/>
          <a:stretch>
            <a:fillRect/>
          </a:stretch>
        </p:blipFill>
        <p:spPr>
          <a:xfrm>
            <a:off x="1417824" y="2333905"/>
            <a:ext cx="9553575" cy="2333625"/>
          </a:xfrm>
          <a:prstGeom prst="rect">
            <a:avLst/>
          </a:prstGeom>
        </p:spPr>
      </p:pic>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60</a:t>
            </a:fld>
            <a:endParaRPr lang="en-US"/>
          </a:p>
        </p:txBody>
      </p:sp>
    </p:spTree>
    <p:extLst>
      <p:ext uri="{BB962C8B-B14F-4D97-AF65-F5344CB8AC3E}">
        <p14:creationId xmlns:p14="http://schemas.microsoft.com/office/powerpoint/2010/main" val="38287608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Schematic</a:t>
            </a:r>
            <a:endParaRPr lang="en-US" dirty="0">
              <a:solidFill>
                <a:schemeClr val="accent6"/>
              </a:solidFill>
            </a:endParaRPr>
          </a:p>
        </p:txBody>
      </p:sp>
      <p:pic>
        <p:nvPicPr>
          <p:cNvPr id="4" name="Picture 3"/>
          <p:cNvPicPr>
            <a:picLocks noChangeAspect="1"/>
          </p:cNvPicPr>
          <p:nvPr/>
        </p:nvPicPr>
        <p:blipFill>
          <a:blip r:embed="rId2"/>
          <a:stretch>
            <a:fillRect/>
          </a:stretch>
        </p:blipFill>
        <p:spPr>
          <a:xfrm>
            <a:off x="2929063" y="2670772"/>
            <a:ext cx="6333873" cy="1618919"/>
          </a:xfrm>
          <a:prstGeom prst="rect">
            <a:avLst/>
          </a:prstGeom>
        </p:spPr>
      </p:pic>
      <p:sp>
        <p:nvSpPr>
          <p:cNvPr id="3" name="Footer Placeholder 2"/>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61</a:t>
            </a:fld>
            <a:endParaRPr lang="en-US"/>
          </a:p>
        </p:txBody>
      </p:sp>
    </p:spTree>
    <p:extLst>
      <p:ext uri="{BB962C8B-B14F-4D97-AF65-F5344CB8AC3E}">
        <p14:creationId xmlns:p14="http://schemas.microsoft.com/office/powerpoint/2010/main" val="30454740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3" name="Content Placeholder 2"/>
          <p:cNvSpPr>
            <a:spLocks noGrp="1"/>
          </p:cNvSpPr>
          <p:nvPr>
            <p:ph idx="1"/>
          </p:nvPr>
        </p:nvSpPr>
        <p:spPr>
          <a:xfrm>
            <a:off x="6508376" y="1825625"/>
            <a:ext cx="4845424" cy="1679575"/>
          </a:xfrm>
        </p:spPr>
        <p:txBody>
          <a:bodyPr/>
          <a:lstStyle/>
          <a:p>
            <a:r>
              <a:rPr lang="en-US" dirty="0" smtClean="0">
                <a:solidFill>
                  <a:srgbClr val="92D050"/>
                </a:solidFill>
              </a:rPr>
              <a:t>The current that was running from the batteries that were in series to the LEDs was measured.</a:t>
            </a:r>
            <a:endParaRPr lang="en-US" dirty="0">
              <a:solidFill>
                <a:srgbClr val="92D050"/>
              </a:solidFill>
            </a:endParaRPr>
          </a:p>
        </p:txBody>
      </p:sp>
      <p:pic>
        <p:nvPicPr>
          <p:cNvPr id="5" name="Picture 4"/>
          <p:cNvPicPr>
            <a:picLocks noChangeAspect="1"/>
          </p:cNvPicPr>
          <p:nvPr/>
        </p:nvPicPr>
        <p:blipFill>
          <a:blip r:embed="rId2"/>
          <a:stretch>
            <a:fillRect/>
          </a:stretch>
        </p:blipFill>
        <p:spPr>
          <a:xfrm>
            <a:off x="838200" y="2052916"/>
            <a:ext cx="4937839" cy="3998819"/>
          </a:xfrm>
          <a:prstGeom prst="rect">
            <a:avLst/>
          </a:prstGeom>
        </p:spPr>
      </p:pic>
      <p:pic>
        <p:nvPicPr>
          <p:cNvPr id="6" name="Picture 5"/>
          <p:cNvPicPr>
            <a:picLocks noChangeAspect="1"/>
          </p:cNvPicPr>
          <p:nvPr/>
        </p:nvPicPr>
        <p:blipFill>
          <a:blip r:embed="rId3"/>
          <a:stretch>
            <a:fillRect/>
          </a:stretch>
        </p:blipFill>
        <p:spPr>
          <a:xfrm>
            <a:off x="6501261" y="3926541"/>
            <a:ext cx="4852539" cy="2242577"/>
          </a:xfrm>
          <a:prstGeom prst="rect">
            <a:avLst/>
          </a:prstGeom>
        </p:spPr>
      </p:pic>
      <p:sp>
        <p:nvSpPr>
          <p:cNvPr id="7" name="Footer Placeholder 6"/>
          <p:cNvSpPr>
            <a:spLocks noGrp="1"/>
          </p:cNvSpPr>
          <p:nvPr>
            <p:ph type="ftr" sz="quarter" idx="11"/>
          </p:nvPr>
        </p:nvSpPr>
        <p:spPr/>
        <p:txBody>
          <a:bodyPr/>
          <a:lstStyle/>
          <a:p>
            <a:r>
              <a:rPr lang="en-US" smtClean="0"/>
              <a:t>EECT 175 - S1C</a:t>
            </a:r>
            <a:endParaRPr lang="en-US"/>
          </a:p>
        </p:txBody>
      </p:sp>
      <p:sp>
        <p:nvSpPr>
          <p:cNvPr id="8" name="Slide Number Placeholder 7"/>
          <p:cNvSpPr>
            <a:spLocks noGrp="1"/>
          </p:cNvSpPr>
          <p:nvPr>
            <p:ph type="sldNum" sz="quarter" idx="12"/>
          </p:nvPr>
        </p:nvSpPr>
        <p:spPr/>
        <p:txBody>
          <a:bodyPr/>
          <a:lstStyle/>
          <a:p>
            <a:fld id="{C7945B98-44FB-4FF3-8A95-2CBCDE132D24}" type="slidenum">
              <a:rPr lang="en-US" smtClean="0"/>
              <a:t>62</a:t>
            </a:fld>
            <a:endParaRPr lang="en-US"/>
          </a:p>
        </p:txBody>
      </p:sp>
    </p:spTree>
    <p:extLst>
      <p:ext uri="{BB962C8B-B14F-4D97-AF65-F5344CB8AC3E}">
        <p14:creationId xmlns:p14="http://schemas.microsoft.com/office/powerpoint/2010/main" val="9162525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sp>
        <p:nvSpPr>
          <p:cNvPr id="3" name="Content Placeholder 2"/>
          <p:cNvSpPr>
            <a:spLocks noGrp="1"/>
          </p:cNvSpPr>
          <p:nvPr>
            <p:ph idx="1"/>
          </p:nvPr>
        </p:nvSpPr>
        <p:spPr>
          <a:xfrm>
            <a:off x="645458" y="1942166"/>
            <a:ext cx="4845424" cy="3212540"/>
          </a:xfrm>
        </p:spPr>
        <p:txBody>
          <a:bodyPr>
            <a:normAutofit/>
          </a:bodyPr>
          <a:lstStyle/>
          <a:p>
            <a:r>
              <a:rPr lang="en-US" dirty="0" smtClean="0">
                <a:solidFill>
                  <a:srgbClr val="92D050"/>
                </a:solidFill>
              </a:rPr>
              <a:t>The batteries then were left to discharge. The amount of time calculated previously closely matched the results. </a:t>
            </a:r>
          </a:p>
          <a:p>
            <a:pPr marL="0" indent="0">
              <a:buNone/>
            </a:pPr>
            <a:endParaRPr lang="en-US" dirty="0">
              <a:solidFill>
                <a:srgbClr val="92D050"/>
              </a:solidFill>
            </a:endParaRPr>
          </a:p>
        </p:txBody>
      </p:sp>
      <p:pic>
        <p:nvPicPr>
          <p:cNvPr id="4" name="Picture 3"/>
          <p:cNvPicPr>
            <a:picLocks noChangeAspect="1"/>
          </p:cNvPicPr>
          <p:nvPr/>
        </p:nvPicPr>
        <p:blipFill>
          <a:blip r:embed="rId2"/>
          <a:stretch>
            <a:fillRect/>
          </a:stretch>
        </p:blipFill>
        <p:spPr>
          <a:xfrm>
            <a:off x="5961530" y="1869982"/>
            <a:ext cx="5461746" cy="3828684"/>
          </a:xfrm>
          <a:prstGeom prst="rect">
            <a:avLst/>
          </a:prstGeom>
        </p:spPr>
      </p:pic>
      <p:sp>
        <p:nvSpPr>
          <p:cNvPr id="7" name="Footer Placeholder 6"/>
          <p:cNvSpPr>
            <a:spLocks noGrp="1"/>
          </p:cNvSpPr>
          <p:nvPr>
            <p:ph type="ftr" sz="quarter" idx="11"/>
          </p:nvPr>
        </p:nvSpPr>
        <p:spPr/>
        <p:txBody>
          <a:bodyPr/>
          <a:lstStyle/>
          <a:p>
            <a:r>
              <a:rPr lang="en-US" smtClean="0"/>
              <a:t>EECT 175 - S1C</a:t>
            </a:r>
            <a:endParaRPr lang="en-US"/>
          </a:p>
        </p:txBody>
      </p:sp>
      <p:sp>
        <p:nvSpPr>
          <p:cNvPr id="8" name="Slide Number Placeholder 7"/>
          <p:cNvSpPr>
            <a:spLocks noGrp="1"/>
          </p:cNvSpPr>
          <p:nvPr>
            <p:ph type="sldNum" sz="quarter" idx="12"/>
          </p:nvPr>
        </p:nvSpPr>
        <p:spPr/>
        <p:txBody>
          <a:bodyPr/>
          <a:lstStyle/>
          <a:p>
            <a:fld id="{C7945B98-44FB-4FF3-8A95-2CBCDE132D24}" type="slidenum">
              <a:rPr lang="en-US" smtClean="0"/>
              <a:t>63</a:t>
            </a:fld>
            <a:endParaRPr lang="en-US"/>
          </a:p>
        </p:txBody>
      </p:sp>
    </p:spTree>
    <p:extLst>
      <p:ext uri="{BB962C8B-B14F-4D97-AF65-F5344CB8AC3E}">
        <p14:creationId xmlns:p14="http://schemas.microsoft.com/office/powerpoint/2010/main" val="10184382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Conclusion</a:t>
            </a:r>
            <a:endParaRPr lang="en-US" dirty="0">
              <a:solidFill>
                <a:schemeClr val="accent6"/>
              </a:solidFill>
            </a:endParaRPr>
          </a:p>
        </p:txBody>
      </p:sp>
      <p:sp>
        <p:nvSpPr>
          <p:cNvPr id="3" name="Content Placeholder 2"/>
          <p:cNvSpPr>
            <a:spLocks noGrp="1"/>
          </p:cNvSpPr>
          <p:nvPr>
            <p:ph idx="1"/>
          </p:nvPr>
        </p:nvSpPr>
        <p:spPr/>
        <p:txBody>
          <a:bodyPr/>
          <a:lstStyle/>
          <a:p>
            <a:r>
              <a:rPr lang="en-US" sz="4000" dirty="0" smtClean="0">
                <a:solidFill>
                  <a:srgbClr val="92D050"/>
                </a:solidFill>
              </a:rPr>
              <a:t>The experiment was a success, the batteries were able to discharge close to the same rate as the excel calculations predicted. </a:t>
            </a:r>
            <a:r>
              <a:rPr lang="en-US" sz="4000" dirty="0" smtClean="0">
                <a:solidFill>
                  <a:srgbClr val="92D050"/>
                </a:solidFill>
              </a:rPr>
              <a:t>It </a:t>
            </a:r>
            <a:r>
              <a:rPr lang="en-US" sz="4000" dirty="0">
                <a:solidFill>
                  <a:srgbClr val="92D050"/>
                </a:solidFill>
              </a:rPr>
              <a:t>took about 4 hours to completely </a:t>
            </a:r>
            <a:r>
              <a:rPr lang="en-US" sz="4000" dirty="0" smtClean="0">
                <a:solidFill>
                  <a:srgbClr val="92D050"/>
                </a:solidFill>
              </a:rPr>
              <a:t>drain the four batteries in series.</a:t>
            </a:r>
            <a:endParaRPr lang="en-US" sz="4000" dirty="0">
              <a:solidFill>
                <a:srgbClr val="92D050"/>
              </a:solidFill>
            </a:endParaRPr>
          </a:p>
          <a:p>
            <a:endParaRPr lang="en-US" dirty="0"/>
          </a:p>
        </p:txBody>
      </p:sp>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64</a:t>
            </a:fld>
            <a:endParaRPr lang="en-US"/>
          </a:p>
        </p:txBody>
      </p:sp>
    </p:spTree>
    <p:extLst>
      <p:ext uri="{BB962C8B-B14F-4D97-AF65-F5344CB8AC3E}">
        <p14:creationId xmlns:p14="http://schemas.microsoft.com/office/powerpoint/2010/main" val="21163056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Resources </a:t>
            </a:r>
            <a:endParaRPr lang="en-US" dirty="0">
              <a:solidFill>
                <a:schemeClr val="accent6"/>
              </a:solidFill>
            </a:endParaRPr>
          </a:p>
        </p:txBody>
      </p:sp>
      <p:sp>
        <p:nvSpPr>
          <p:cNvPr id="3" name="Content Placeholder 2"/>
          <p:cNvSpPr>
            <a:spLocks noGrp="1"/>
          </p:cNvSpPr>
          <p:nvPr>
            <p:ph idx="1"/>
          </p:nvPr>
        </p:nvSpPr>
        <p:spPr/>
        <p:txBody>
          <a:bodyPr/>
          <a:lstStyle/>
          <a:p>
            <a:r>
              <a:rPr lang="en-US" i="1" dirty="0">
                <a:solidFill>
                  <a:schemeClr val="accent6"/>
                </a:solidFill>
              </a:rPr>
              <a:t>http://www.instructables.com/answers/Does-and-LEDs-current-draw-depend-on-its-voltage-</a:t>
            </a:r>
            <a:r>
              <a:rPr lang="en-US" i="1" dirty="0" smtClean="0">
                <a:solidFill>
                  <a:schemeClr val="accent6"/>
                </a:solidFill>
              </a:rPr>
              <a:t>/ </a:t>
            </a:r>
            <a:r>
              <a:rPr lang="en-US" dirty="0" smtClean="0">
                <a:solidFill>
                  <a:schemeClr val="accent6"/>
                </a:solidFill>
              </a:rPr>
              <a:t>(Explanation on LED inner workings)</a:t>
            </a:r>
          </a:p>
          <a:p>
            <a:r>
              <a:rPr lang="en-US" i="1" dirty="0">
                <a:solidFill>
                  <a:schemeClr val="accent6"/>
                </a:solidFill>
              </a:rPr>
              <a:t>https://</a:t>
            </a:r>
            <a:r>
              <a:rPr lang="en-US" i="1" dirty="0" smtClean="0">
                <a:solidFill>
                  <a:schemeClr val="accent6"/>
                </a:solidFill>
              </a:rPr>
              <a:t>learn.adafruit.com/all-about-leds/the-led-datasheet </a:t>
            </a:r>
            <a:r>
              <a:rPr lang="en-US" dirty="0" smtClean="0">
                <a:solidFill>
                  <a:schemeClr val="accent6"/>
                </a:solidFill>
              </a:rPr>
              <a:t>(LED Datasheet)</a:t>
            </a:r>
            <a:endParaRPr lang="en-US" dirty="0">
              <a:solidFill>
                <a:schemeClr val="accent6"/>
              </a:solidFill>
            </a:endParaRPr>
          </a:p>
        </p:txBody>
      </p:sp>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65</a:t>
            </a:fld>
            <a:endParaRPr lang="en-US"/>
          </a:p>
        </p:txBody>
      </p:sp>
    </p:spTree>
    <p:extLst>
      <p:ext uri="{BB962C8B-B14F-4D97-AF65-F5344CB8AC3E}">
        <p14:creationId xmlns:p14="http://schemas.microsoft.com/office/powerpoint/2010/main" val="3260364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Research Notes</a:t>
            </a:r>
            <a:endParaRPr lang="en-US" dirty="0">
              <a:solidFill>
                <a:schemeClr val="accent6"/>
              </a:solidFill>
            </a:endParaRPr>
          </a:p>
        </p:txBody>
      </p:sp>
      <p:sp>
        <p:nvSpPr>
          <p:cNvPr id="3" name="Content Placeholder 2"/>
          <p:cNvSpPr>
            <a:spLocks noGrp="1"/>
          </p:cNvSpPr>
          <p:nvPr>
            <p:ph idx="1"/>
          </p:nvPr>
        </p:nvSpPr>
        <p:spPr/>
        <p:txBody>
          <a:bodyPr/>
          <a:lstStyle/>
          <a:p>
            <a:r>
              <a:rPr lang="en-US" dirty="0" smtClean="0">
                <a:solidFill>
                  <a:schemeClr val="accent6"/>
                </a:solidFill>
              </a:rPr>
              <a:t>Following “Step 3” of the Renewable Energy Manual </a:t>
            </a:r>
            <a:r>
              <a:rPr lang="en-US" i="1" dirty="0" smtClean="0">
                <a:solidFill>
                  <a:schemeClr val="accent6"/>
                </a:solidFill>
              </a:rPr>
              <a:t>(Pg. 9) </a:t>
            </a:r>
            <a:r>
              <a:rPr lang="en-US" dirty="0" smtClean="0">
                <a:solidFill>
                  <a:schemeClr val="accent6"/>
                </a:solidFill>
              </a:rPr>
              <a:t>the program can be created. This is done </a:t>
            </a:r>
            <a:r>
              <a:rPr lang="en-US" dirty="0">
                <a:solidFill>
                  <a:schemeClr val="accent6"/>
                </a:solidFill>
              </a:rPr>
              <a:t>using the MINDSTORMS NXT </a:t>
            </a:r>
            <a:r>
              <a:rPr lang="en-US" dirty="0" smtClean="0">
                <a:solidFill>
                  <a:schemeClr val="accent6"/>
                </a:solidFill>
              </a:rPr>
              <a:t>Software.</a:t>
            </a:r>
            <a:endParaRPr lang="en-US" dirty="0">
              <a:solidFill>
                <a:schemeClr val="accent6"/>
              </a:solidFill>
            </a:endParaRPr>
          </a:p>
        </p:txBody>
      </p:sp>
      <p:pic>
        <p:nvPicPr>
          <p:cNvPr id="4" name="Picture 3"/>
          <p:cNvPicPr>
            <a:picLocks noChangeAspect="1"/>
          </p:cNvPicPr>
          <p:nvPr/>
        </p:nvPicPr>
        <p:blipFill>
          <a:blip r:embed="rId3"/>
          <a:stretch>
            <a:fillRect/>
          </a:stretch>
        </p:blipFill>
        <p:spPr>
          <a:xfrm>
            <a:off x="3677490" y="3271837"/>
            <a:ext cx="4048125" cy="2447925"/>
          </a:xfrm>
          <a:prstGeom prst="rect">
            <a:avLst/>
          </a:prstGeom>
        </p:spPr>
      </p:pic>
      <p:sp>
        <p:nvSpPr>
          <p:cNvPr id="5" name="Footer Placeholder 4"/>
          <p:cNvSpPr>
            <a:spLocks noGrp="1"/>
          </p:cNvSpPr>
          <p:nvPr>
            <p:ph type="ftr" sz="quarter" idx="11"/>
          </p:nvPr>
        </p:nvSpPr>
        <p:spPr/>
        <p:txBody>
          <a:bodyPr/>
          <a:lstStyle/>
          <a:p>
            <a:r>
              <a:rPr lang="en-US" smtClean="0"/>
              <a:t>EECT 175 - S1C</a:t>
            </a:r>
            <a:endParaRPr lang="en-US"/>
          </a:p>
        </p:txBody>
      </p:sp>
      <p:sp>
        <p:nvSpPr>
          <p:cNvPr id="6" name="Slide Number Placeholder 5"/>
          <p:cNvSpPr>
            <a:spLocks noGrp="1"/>
          </p:cNvSpPr>
          <p:nvPr>
            <p:ph type="sldNum" sz="quarter" idx="12"/>
          </p:nvPr>
        </p:nvSpPr>
        <p:spPr/>
        <p:txBody>
          <a:bodyPr/>
          <a:lstStyle/>
          <a:p>
            <a:fld id="{C7945B98-44FB-4FF3-8A95-2CBCDE132D24}" type="slidenum">
              <a:rPr lang="en-US" smtClean="0"/>
              <a:t>7</a:t>
            </a:fld>
            <a:endParaRPr lang="en-US"/>
          </a:p>
        </p:txBody>
      </p:sp>
    </p:spTree>
    <p:extLst>
      <p:ext uri="{BB962C8B-B14F-4D97-AF65-F5344CB8AC3E}">
        <p14:creationId xmlns:p14="http://schemas.microsoft.com/office/powerpoint/2010/main" val="34503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248400" y="695325"/>
            <a:ext cx="4724400" cy="1200150"/>
          </a:xfrm>
          <a:prstGeom prst="rect">
            <a:avLst/>
          </a:prstGeom>
        </p:spPr>
      </p:pic>
      <p:sp>
        <p:nvSpPr>
          <p:cNvPr id="2" name="Title 1"/>
          <p:cNvSpPr>
            <a:spLocks noGrp="1"/>
          </p:cNvSpPr>
          <p:nvPr>
            <p:ph type="title"/>
          </p:nvPr>
        </p:nvSpPr>
        <p:spPr/>
        <p:txBody>
          <a:bodyPr/>
          <a:lstStyle/>
          <a:p>
            <a:r>
              <a:rPr lang="en-US" dirty="0" smtClean="0">
                <a:solidFill>
                  <a:schemeClr val="accent6"/>
                </a:solidFill>
              </a:rPr>
              <a:t>Schematic</a:t>
            </a:r>
            <a:endParaRPr lang="en-US" dirty="0">
              <a:solidFill>
                <a:schemeClr val="accent6"/>
              </a:solidFill>
            </a:endParaRPr>
          </a:p>
        </p:txBody>
      </p:sp>
      <p:pic>
        <p:nvPicPr>
          <p:cNvPr id="3" name="Picture 2"/>
          <p:cNvPicPr>
            <a:picLocks noChangeAspect="1"/>
          </p:cNvPicPr>
          <p:nvPr/>
        </p:nvPicPr>
        <p:blipFill>
          <a:blip r:embed="rId3"/>
          <a:stretch>
            <a:fillRect/>
          </a:stretch>
        </p:blipFill>
        <p:spPr>
          <a:xfrm>
            <a:off x="3369193" y="1660525"/>
            <a:ext cx="5076825" cy="4695825"/>
          </a:xfrm>
          <a:prstGeom prst="rect">
            <a:avLst/>
          </a:prstGeom>
        </p:spPr>
      </p:pic>
      <p:sp>
        <p:nvSpPr>
          <p:cNvPr id="4" name="Footer Placeholder 3"/>
          <p:cNvSpPr>
            <a:spLocks noGrp="1"/>
          </p:cNvSpPr>
          <p:nvPr>
            <p:ph type="ftr" sz="quarter" idx="11"/>
          </p:nvPr>
        </p:nvSpPr>
        <p:spPr/>
        <p:txBody>
          <a:bodyPr/>
          <a:lstStyle/>
          <a:p>
            <a:r>
              <a:rPr lang="en-US" smtClean="0"/>
              <a:t>EECT 175 - S1C</a:t>
            </a:r>
            <a:endParaRPr lang="en-US"/>
          </a:p>
        </p:txBody>
      </p:sp>
      <p:sp>
        <p:nvSpPr>
          <p:cNvPr id="5" name="Slide Number Placeholder 4"/>
          <p:cNvSpPr>
            <a:spLocks noGrp="1"/>
          </p:cNvSpPr>
          <p:nvPr>
            <p:ph type="sldNum" sz="quarter" idx="12"/>
          </p:nvPr>
        </p:nvSpPr>
        <p:spPr/>
        <p:txBody>
          <a:bodyPr/>
          <a:lstStyle/>
          <a:p>
            <a:fld id="{C7945B98-44FB-4FF3-8A95-2CBCDE132D24}" type="slidenum">
              <a:rPr lang="en-US" smtClean="0"/>
              <a:t>8</a:t>
            </a:fld>
            <a:endParaRPr lang="en-US"/>
          </a:p>
        </p:txBody>
      </p:sp>
    </p:spTree>
    <p:extLst>
      <p:ext uri="{BB962C8B-B14F-4D97-AF65-F5344CB8AC3E}">
        <p14:creationId xmlns:p14="http://schemas.microsoft.com/office/powerpoint/2010/main" val="3050121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Experiment</a:t>
            </a:r>
            <a:endParaRPr lang="en-US" dirty="0">
              <a:solidFill>
                <a:schemeClr val="accent6"/>
              </a:solidFill>
            </a:endParaRPr>
          </a:p>
        </p:txBody>
      </p:sp>
      <p:pic>
        <p:nvPicPr>
          <p:cNvPr id="8" name="Picture 7"/>
          <p:cNvPicPr>
            <a:picLocks noChangeAspect="1"/>
          </p:cNvPicPr>
          <p:nvPr/>
        </p:nvPicPr>
        <p:blipFill>
          <a:blip r:embed="rId2"/>
          <a:stretch>
            <a:fillRect/>
          </a:stretch>
        </p:blipFill>
        <p:spPr>
          <a:xfrm>
            <a:off x="963706" y="1506003"/>
            <a:ext cx="3328148" cy="4437530"/>
          </a:xfrm>
          <a:prstGeom prst="rect">
            <a:avLst/>
          </a:prstGeom>
        </p:spPr>
      </p:pic>
      <p:sp>
        <p:nvSpPr>
          <p:cNvPr id="12" name="Footer Placeholder 11"/>
          <p:cNvSpPr>
            <a:spLocks noGrp="1"/>
          </p:cNvSpPr>
          <p:nvPr>
            <p:ph type="ftr" sz="quarter" idx="11"/>
          </p:nvPr>
        </p:nvSpPr>
        <p:spPr/>
        <p:txBody>
          <a:bodyPr/>
          <a:lstStyle/>
          <a:p>
            <a:r>
              <a:rPr lang="en-US" smtClean="0"/>
              <a:t>EECT 175 - S1C</a:t>
            </a:r>
            <a:endParaRPr lang="en-US"/>
          </a:p>
        </p:txBody>
      </p:sp>
      <p:sp>
        <p:nvSpPr>
          <p:cNvPr id="13" name="Slide Number Placeholder 12"/>
          <p:cNvSpPr>
            <a:spLocks noGrp="1"/>
          </p:cNvSpPr>
          <p:nvPr>
            <p:ph type="sldNum" sz="quarter" idx="12"/>
          </p:nvPr>
        </p:nvSpPr>
        <p:spPr/>
        <p:txBody>
          <a:bodyPr/>
          <a:lstStyle/>
          <a:p>
            <a:fld id="{C7945B98-44FB-4FF3-8A95-2CBCDE132D24}" type="slidenum">
              <a:rPr lang="en-US" smtClean="0"/>
              <a:t>9</a:t>
            </a:fld>
            <a:endParaRPr lang="en-US"/>
          </a:p>
        </p:txBody>
      </p:sp>
      <p:sp>
        <p:nvSpPr>
          <p:cNvPr id="14" name="Content Placeholder 2"/>
          <p:cNvSpPr>
            <a:spLocks noGrp="1"/>
          </p:cNvSpPr>
          <p:nvPr>
            <p:ph idx="1"/>
          </p:nvPr>
        </p:nvSpPr>
        <p:spPr>
          <a:xfrm>
            <a:off x="4603377" y="1506003"/>
            <a:ext cx="5750857" cy="4351338"/>
          </a:xfrm>
        </p:spPr>
        <p:txBody>
          <a:bodyPr>
            <a:normAutofit/>
          </a:bodyPr>
          <a:lstStyle/>
          <a:p>
            <a:pPr>
              <a:buFontTx/>
              <a:buChar char="-"/>
            </a:pPr>
            <a:r>
              <a:rPr lang="en-US" dirty="0" smtClean="0">
                <a:solidFill>
                  <a:schemeClr val="accent6"/>
                </a:solidFill>
              </a:rPr>
              <a:t>The program created using the MINDSTORMS NXT software was transferred to the </a:t>
            </a:r>
            <a:r>
              <a:rPr lang="en-US" dirty="0">
                <a:solidFill>
                  <a:schemeClr val="accent6"/>
                </a:solidFill>
              </a:rPr>
              <a:t>LEGO® MINDSTORMS® </a:t>
            </a:r>
            <a:r>
              <a:rPr lang="en-US" dirty="0" smtClean="0">
                <a:solidFill>
                  <a:schemeClr val="accent6"/>
                </a:solidFill>
              </a:rPr>
              <a:t>NXT without any issues. </a:t>
            </a:r>
            <a:endParaRPr lang="en-US" dirty="0"/>
          </a:p>
        </p:txBody>
      </p:sp>
    </p:spTree>
    <p:extLst>
      <p:ext uri="{BB962C8B-B14F-4D97-AF65-F5344CB8AC3E}">
        <p14:creationId xmlns:p14="http://schemas.microsoft.com/office/powerpoint/2010/main" val="308446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TotalTime>
  <Words>1890</Words>
  <Application>Microsoft Office PowerPoint</Application>
  <PresentationFormat>Widescreen</PresentationFormat>
  <Paragraphs>326</Paragraphs>
  <Slides>65</Slides>
  <Notes>8</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Calibri Light</vt:lpstr>
      <vt:lpstr>Office Theme</vt:lpstr>
      <vt:lpstr>Introduction to Sustainable Electrical Energy:  Lab Notebook</vt:lpstr>
      <vt:lpstr>Table of Content</vt:lpstr>
      <vt:lpstr>Lab 1: Storage Box Recharger</vt:lpstr>
      <vt:lpstr>Purpose</vt:lpstr>
      <vt:lpstr>Parts List</vt:lpstr>
      <vt:lpstr>Hypothesis </vt:lpstr>
      <vt:lpstr>Research Notes</vt:lpstr>
      <vt:lpstr>Schematic</vt:lpstr>
      <vt:lpstr>Experiment</vt:lpstr>
      <vt:lpstr>Experiment</vt:lpstr>
      <vt:lpstr>Experiment</vt:lpstr>
      <vt:lpstr>Conclusion</vt:lpstr>
      <vt:lpstr>Resources </vt:lpstr>
      <vt:lpstr>Lab 2: Collecting Solar Energy</vt:lpstr>
      <vt:lpstr>Purpose</vt:lpstr>
      <vt:lpstr>Parts List</vt:lpstr>
      <vt:lpstr>Hypothesis </vt:lpstr>
      <vt:lpstr>Research Notes</vt:lpstr>
      <vt:lpstr>Calculations </vt:lpstr>
      <vt:lpstr>Experiment</vt:lpstr>
      <vt:lpstr>Experiment</vt:lpstr>
      <vt:lpstr>Experiment</vt:lpstr>
      <vt:lpstr>Experiment</vt:lpstr>
      <vt:lpstr>Experiment</vt:lpstr>
      <vt:lpstr>Experiment</vt:lpstr>
      <vt:lpstr>Experiment</vt:lpstr>
      <vt:lpstr>Conclusion</vt:lpstr>
      <vt:lpstr>Resources </vt:lpstr>
      <vt:lpstr>Lab 3: Using the Wind Turbine </vt:lpstr>
      <vt:lpstr>Purpose</vt:lpstr>
      <vt:lpstr>Parts List</vt:lpstr>
      <vt:lpstr>Hypothesis </vt:lpstr>
      <vt:lpstr>Calculations </vt:lpstr>
      <vt:lpstr>Calculations </vt:lpstr>
      <vt:lpstr>Calculations </vt:lpstr>
      <vt:lpstr>Experiment</vt:lpstr>
      <vt:lpstr>Experiment</vt:lpstr>
      <vt:lpstr>Experiment</vt:lpstr>
      <vt:lpstr>Experiment</vt:lpstr>
      <vt:lpstr>Experiment</vt:lpstr>
      <vt:lpstr>Experiment - Results</vt:lpstr>
      <vt:lpstr>Experiment - Results</vt:lpstr>
      <vt:lpstr>Conclusion</vt:lpstr>
      <vt:lpstr>Resources </vt:lpstr>
      <vt:lpstr>Lab 4: Battery Charging </vt:lpstr>
      <vt:lpstr>Purpose</vt:lpstr>
      <vt:lpstr>Parts List</vt:lpstr>
      <vt:lpstr>Hypothesis </vt:lpstr>
      <vt:lpstr>Calculations</vt:lpstr>
      <vt:lpstr>Schematic</vt:lpstr>
      <vt:lpstr>Experiment</vt:lpstr>
      <vt:lpstr>Experiment – Taking Measurements</vt:lpstr>
      <vt:lpstr>Experiment – Taking Measurements  (After Charge)</vt:lpstr>
      <vt:lpstr>Conclusion</vt:lpstr>
      <vt:lpstr>Resources </vt:lpstr>
      <vt:lpstr>Lab 7: Stored Energy/Discharging the batteries</vt:lpstr>
      <vt:lpstr>Purpose</vt:lpstr>
      <vt:lpstr>Parts List</vt:lpstr>
      <vt:lpstr>Hypothesis </vt:lpstr>
      <vt:lpstr>Calculations</vt:lpstr>
      <vt:lpstr>Schematic</vt:lpstr>
      <vt:lpstr>Experiment</vt:lpstr>
      <vt:lpstr>Experiment</vt:lpstr>
      <vt:lpstr>Conclusion</vt:lpstr>
      <vt:lpstr>Resources </vt:lpstr>
    </vt:vector>
  </TitlesOfParts>
  <Company>Ivy Tech Community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Sustainable Electrical Energy:  Lab Notebook</dc:title>
  <dc:creator>Olivia K Koehler</dc:creator>
  <cp:lastModifiedBy>Paul Koehler</cp:lastModifiedBy>
  <cp:revision>50</cp:revision>
  <dcterms:created xsi:type="dcterms:W3CDTF">2016-03-29T22:43:14Z</dcterms:created>
  <dcterms:modified xsi:type="dcterms:W3CDTF">2016-05-07T01:08:31Z</dcterms:modified>
</cp:coreProperties>
</file>